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3"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3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CB0E3F21-CAD1-432A-A53C-223CA72A5944}" type="datetimeFigureOut">
              <a:rPr lang="en-US" smtClean="0"/>
              <a:t>11/23/2015</a:t>
            </a:fld>
            <a:endParaRPr lang="en-US"/>
          </a:p>
        </p:txBody>
      </p:sp>
      <p:sp>
        <p:nvSpPr>
          <p:cNvPr id="16" name="Slide Number Placeholder 15"/>
          <p:cNvSpPr>
            <a:spLocks noGrp="1"/>
          </p:cNvSpPr>
          <p:nvPr>
            <p:ph type="sldNum" sz="quarter" idx="11"/>
          </p:nvPr>
        </p:nvSpPr>
        <p:spPr/>
        <p:txBody>
          <a:bodyPr/>
          <a:lstStyle/>
          <a:p>
            <a:fld id="{E9800691-C060-472A-822A-C57864D052D3}"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0E3F21-CAD1-432A-A53C-223CA72A5944}"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00691-C060-472A-822A-C57864D052D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0E3F21-CAD1-432A-A53C-223CA72A5944}" type="datetimeFigureOut">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800691-C060-472A-822A-C57864D052D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CB0E3F21-CAD1-432A-A53C-223CA72A5944}" type="datetimeFigureOut">
              <a:rPr lang="en-US" smtClean="0"/>
              <a:t>11/23/2015</a:t>
            </a:fld>
            <a:endParaRPr lang="en-US"/>
          </a:p>
        </p:txBody>
      </p:sp>
      <p:sp>
        <p:nvSpPr>
          <p:cNvPr id="15" name="Slide Number Placeholder 14"/>
          <p:cNvSpPr>
            <a:spLocks noGrp="1"/>
          </p:cNvSpPr>
          <p:nvPr>
            <p:ph type="sldNum" sz="quarter" idx="11"/>
          </p:nvPr>
        </p:nvSpPr>
        <p:spPr/>
        <p:txBody>
          <a:bodyPr/>
          <a:lstStyle/>
          <a:p>
            <a:fld id="{E9800691-C060-472A-822A-C57864D052D3}"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CB0E3F21-CAD1-432A-A53C-223CA72A5944}" type="datetimeFigureOut">
              <a:rPr lang="en-US" smtClean="0"/>
              <a:t>11/23/2015</a:t>
            </a:fld>
            <a:endParaRPr lang="en-US"/>
          </a:p>
        </p:txBody>
      </p:sp>
      <p:sp>
        <p:nvSpPr>
          <p:cNvPr id="13" name="Slide Number Placeholder 12"/>
          <p:cNvSpPr>
            <a:spLocks noGrp="1"/>
          </p:cNvSpPr>
          <p:nvPr>
            <p:ph type="sldNum" sz="quarter" idx="11"/>
          </p:nvPr>
        </p:nvSpPr>
        <p:spPr/>
        <p:txBody>
          <a:bodyPr/>
          <a:lstStyle/>
          <a:p>
            <a:fld id="{E9800691-C060-472A-822A-C57864D052D3}"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CB0E3F21-CAD1-432A-A53C-223CA72A5944}" type="datetimeFigureOut">
              <a:rPr lang="en-US" smtClean="0"/>
              <a:t>11/23/2015</a:t>
            </a:fld>
            <a:endParaRPr lang="en-US"/>
          </a:p>
        </p:txBody>
      </p:sp>
      <p:sp>
        <p:nvSpPr>
          <p:cNvPr id="9" name="Slide Number Placeholder 8"/>
          <p:cNvSpPr>
            <a:spLocks noGrp="1"/>
          </p:cNvSpPr>
          <p:nvPr>
            <p:ph type="sldNum" sz="quarter" idx="11"/>
          </p:nvPr>
        </p:nvSpPr>
        <p:spPr/>
        <p:txBody>
          <a:bodyPr/>
          <a:lstStyle/>
          <a:p>
            <a:fld id="{E9800691-C060-472A-822A-C57864D052D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CB0E3F21-CAD1-432A-A53C-223CA72A5944}" type="datetimeFigureOut">
              <a:rPr lang="en-US" smtClean="0"/>
              <a:t>11/23/2015</a:t>
            </a:fld>
            <a:endParaRPr lang="en-US"/>
          </a:p>
        </p:txBody>
      </p:sp>
      <p:sp>
        <p:nvSpPr>
          <p:cNvPr id="15" name="Slide Number Placeholder 14"/>
          <p:cNvSpPr>
            <a:spLocks noGrp="1"/>
          </p:cNvSpPr>
          <p:nvPr>
            <p:ph type="sldNum" sz="quarter" idx="11"/>
          </p:nvPr>
        </p:nvSpPr>
        <p:spPr/>
        <p:txBody>
          <a:bodyPr/>
          <a:lstStyle/>
          <a:p>
            <a:fld id="{E9800691-C060-472A-822A-C57864D052D3}"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CB0E3F21-CAD1-432A-A53C-223CA72A5944}" type="datetimeFigureOut">
              <a:rPr lang="en-US" smtClean="0"/>
              <a:t>11/23/2015</a:t>
            </a:fld>
            <a:endParaRPr lang="en-US"/>
          </a:p>
        </p:txBody>
      </p:sp>
      <p:sp>
        <p:nvSpPr>
          <p:cNvPr id="8" name="Slide Number Placeholder 7"/>
          <p:cNvSpPr>
            <a:spLocks noGrp="1"/>
          </p:cNvSpPr>
          <p:nvPr>
            <p:ph type="sldNum" sz="quarter" idx="11"/>
          </p:nvPr>
        </p:nvSpPr>
        <p:spPr/>
        <p:txBody>
          <a:bodyPr/>
          <a:lstStyle/>
          <a:p>
            <a:fld id="{E9800691-C060-472A-822A-C57864D052D3}"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B0E3F21-CAD1-432A-A53C-223CA72A5944}" type="datetimeFigureOut">
              <a:rPr lang="en-US" smtClean="0"/>
              <a:t>11/23/2015</a:t>
            </a:fld>
            <a:endParaRPr lang="en-US"/>
          </a:p>
        </p:txBody>
      </p:sp>
      <p:sp>
        <p:nvSpPr>
          <p:cNvPr id="6" name="Slide Number Placeholder 5"/>
          <p:cNvSpPr>
            <a:spLocks noGrp="1"/>
          </p:cNvSpPr>
          <p:nvPr>
            <p:ph type="sldNum" sz="quarter" idx="11"/>
          </p:nvPr>
        </p:nvSpPr>
        <p:spPr/>
        <p:txBody>
          <a:bodyPr/>
          <a:lstStyle/>
          <a:p>
            <a:fld id="{E9800691-C060-472A-822A-C57864D052D3}"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CB0E3F21-CAD1-432A-A53C-223CA72A5944}" type="datetimeFigureOut">
              <a:rPr lang="en-US" smtClean="0"/>
              <a:t>11/23/2015</a:t>
            </a:fld>
            <a:endParaRPr lang="en-US"/>
          </a:p>
        </p:txBody>
      </p:sp>
      <p:sp>
        <p:nvSpPr>
          <p:cNvPr id="16" name="Slide Number Placeholder 15"/>
          <p:cNvSpPr>
            <a:spLocks noGrp="1"/>
          </p:cNvSpPr>
          <p:nvPr>
            <p:ph type="sldNum" sz="quarter" idx="11"/>
          </p:nvPr>
        </p:nvSpPr>
        <p:spPr/>
        <p:txBody>
          <a:bodyPr/>
          <a:lstStyle/>
          <a:p>
            <a:fld id="{E9800691-C060-472A-822A-C57864D052D3}"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CB0E3F21-CAD1-432A-A53C-223CA72A5944}" type="datetimeFigureOut">
              <a:rPr lang="en-US" smtClean="0"/>
              <a:t>11/23/2015</a:t>
            </a:fld>
            <a:endParaRPr lang="en-US"/>
          </a:p>
        </p:txBody>
      </p:sp>
      <p:sp>
        <p:nvSpPr>
          <p:cNvPr id="14" name="Slide Number Placeholder 13"/>
          <p:cNvSpPr>
            <a:spLocks noGrp="1"/>
          </p:cNvSpPr>
          <p:nvPr>
            <p:ph type="sldNum" sz="quarter" idx="11"/>
          </p:nvPr>
        </p:nvSpPr>
        <p:spPr/>
        <p:txBody>
          <a:bodyPr/>
          <a:lstStyle/>
          <a:p>
            <a:fld id="{E9800691-C060-472A-822A-C57864D052D3}"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CB0E3F21-CAD1-432A-A53C-223CA72A5944}" type="datetimeFigureOut">
              <a:rPr lang="en-US" smtClean="0"/>
              <a:t>11/23/2015</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E9800691-C060-472A-822A-C57864D052D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Runnelsc@sfasu.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sz="2000" b="1" dirty="0">
                <a:effectLst/>
                <a:latin typeface="Lucida Sans" pitchFamily="34" charset="0"/>
                <a:ea typeface="SimSun" pitchFamily="2" charset="-122"/>
                <a:cs typeface="Lucida Sans" pitchFamily="34" charset="0"/>
              </a:rPr>
              <a:t/>
            </a:r>
            <a:br>
              <a:rPr lang="en-US" altLang="zh-CN" sz="2000" b="1" dirty="0">
                <a:effectLst/>
                <a:latin typeface="Lucida Sans" pitchFamily="34" charset="0"/>
                <a:ea typeface="SimSun" pitchFamily="2" charset="-122"/>
                <a:cs typeface="Lucida Sans" pitchFamily="34" charset="0"/>
              </a:rPr>
            </a:br>
            <a:r>
              <a:rPr lang="en-US" altLang="zh-CN" sz="2400" b="1" dirty="0">
                <a:effectLst/>
                <a:latin typeface="Lucida Sans" pitchFamily="34" charset="0"/>
                <a:ea typeface="SimSun" pitchFamily="2" charset="-122"/>
                <a:cs typeface="Lucida Sans" pitchFamily="34" charset="0"/>
              </a:rPr>
              <a:t>BIG NAC FEST: </a:t>
            </a:r>
            <a:br>
              <a:rPr lang="en-US" altLang="zh-CN" sz="2400" b="1" dirty="0">
                <a:effectLst/>
                <a:latin typeface="Lucida Sans" pitchFamily="34" charset="0"/>
                <a:ea typeface="SimSun" pitchFamily="2" charset="-122"/>
                <a:cs typeface="Lucida Sans" pitchFamily="34" charset="0"/>
              </a:rPr>
            </a:br>
            <a:r>
              <a:rPr lang="en-US" altLang="zh-CN" sz="2400" b="1" dirty="0">
                <a:effectLst/>
                <a:latin typeface="Lucida Sans" pitchFamily="34" charset="0"/>
                <a:ea typeface="SimSun" pitchFamily="2" charset="-122"/>
                <a:cs typeface="Lucida Sans" pitchFamily="34" charset="0"/>
              </a:rPr>
              <a:t>STUDENT ENGAGEMENT IN MUSIC FESTIVAL PLANNING, A CASE STUDY</a:t>
            </a:r>
            <a:r>
              <a:rPr lang="en-US" altLang="zh-CN" b="1" dirty="0">
                <a:solidFill>
                  <a:schemeClr val="bg1"/>
                </a:solidFill>
                <a:effectLst/>
                <a:latin typeface="Lucida Sans" pitchFamily="34" charset="0"/>
                <a:ea typeface="SimSun" pitchFamily="2" charset="-122"/>
                <a:cs typeface="Lucida Sans" pitchFamily="34" charset="0"/>
              </a:rPr>
              <a:t/>
            </a:r>
            <a:br>
              <a:rPr lang="en-US" altLang="zh-CN" b="1" dirty="0">
                <a:solidFill>
                  <a:schemeClr val="bg1"/>
                </a:solidFill>
                <a:effectLst/>
                <a:latin typeface="Lucida Sans" pitchFamily="34" charset="0"/>
                <a:ea typeface="SimSun" pitchFamily="2" charset="-122"/>
                <a:cs typeface="Lucida Sans" pitchFamily="34" charset="0"/>
              </a:rPr>
            </a:br>
            <a:endParaRPr lang="en-US" dirty="0"/>
          </a:p>
        </p:txBody>
      </p:sp>
      <p:sp>
        <p:nvSpPr>
          <p:cNvPr id="3" name="Subtitle 2"/>
          <p:cNvSpPr>
            <a:spLocks noGrp="1"/>
          </p:cNvSpPr>
          <p:nvPr>
            <p:ph type="subTitle" idx="1"/>
          </p:nvPr>
        </p:nvSpPr>
        <p:spPr/>
        <p:txBody>
          <a:bodyPr>
            <a:normAutofit fontScale="47500" lnSpcReduction="20000"/>
          </a:bodyPr>
          <a:lstStyle/>
          <a:p>
            <a:pPr algn="ctr"/>
            <a:r>
              <a:rPr lang="en-US" altLang="zh-CN" sz="3600" b="1" dirty="0" smtClean="0">
                <a:effectLst/>
                <a:latin typeface="Lucida Sans" pitchFamily="34" charset="0"/>
                <a:ea typeface="SimSun" pitchFamily="2" charset="-122"/>
                <a:cs typeface="Lucida Sans" pitchFamily="34" charset="0"/>
              </a:rPr>
              <a:t>Chay Runnels, </a:t>
            </a:r>
            <a:r>
              <a:rPr lang="en-US" altLang="zh-CN" sz="3600" b="1" dirty="0" err="1" smtClean="0">
                <a:effectLst/>
                <a:latin typeface="Lucida Sans" pitchFamily="34" charset="0"/>
                <a:ea typeface="SimSun" pitchFamily="2" charset="-122"/>
                <a:cs typeface="Lucida Sans" pitchFamily="34" charset="0"/>
              </a:rPr>
              <a:t>Ph.D</a:t>
            </a:r>
            <a:endParaRPr lang="en-US" altLang="zh-CN" sz="3600" b="1" dirty="0" smtClean="0">
              <a:effectLst/>
              <a:latin typeface="Lucida Sans" pitchFamily="34" charset="0"/>
              <a:ea typeface="SimSun" pitchFamily="2" charset="-122"/>
              <a:cs typeface="Lucida Sans" pitchFamily="34" charset="0"/>
            </a:endParaRPr>
          </a:p>
          <a:p>
            <a:pPr algn="ctr"/>
            <a:r>
              <a:rPr lang="en-US" altLang="zh-CN" sz="2400" b="1" dirty="0" smtClean="0">
                <a:effectLst/>
                <a:latin typeface="Lucida Sans" pitchFamily="34" charset="0"/>
                <a:ea typeface="SimSun" pitchFamily="2" charset="-122"/>
                <a:cs typeface="Lucida Sans" pitchFamily="34" charset="0"/>
              </a:rPr>
              <a:t>Hospitality Administration, School of Human Sciences, Stephen F. Austin State University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5410200"/>
            <a:ext cx="1209674" cy="1184118"/>
          </a:xfrm>
          <a:prstGeom prst="rect">
            <a:avLst/>
          </a:prstGeom>
        </p:spPr>
      </p:pic>
    </p:spTree>
    <p:extLst>
      <p:ext uri="{BB962C8B-B14F-4D97-AF65-F5344CB8AC3E}">
        <p14:creationId xmlns:p14="http://schemas.microsoft.com/office/powerpoint/2010/main" val="3971702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752600"/>
            <a:ext cx="6096000" cy="3657599"/>
          </a:xfrm>
        </p:spPr>
        <p:txBody>
          <a:bodyPr/>
          <a:lstStyle/>
          <a:p>
            <a:pPr marL="0" indent="0">
              <a:lnSpc>
                <a:spcPct val="120000"/>
              </a:lnSpc>
              <a:buNone/>
            </a:pPr>
            <a:r>
              <a:rPr lang="en-US" altLang="zh-CN" sz="2400" b="1" dirty="0">
                <a:effectLst/>
                <a:ea typeface="SimSun" pitchFamily="2" charset="-122"/>
              </a:rPr>
              <a:t>Chay Runnels, </a:t>
            </a:r>
            <a:r>
              <a:rPr lang="en-US" altLang="zh-CN" sz="2400" b="1" dirty="0" err="1">
                <a:effectLst/>
                <a:ea typeface="SimSun" pitchFamily="2" charset="-122"/>
              </a:rPr>
              <a:t>Ph.D</a:t>
            </a:r>
            <a:endParaRPr lang="en-US" altLang="zh-CN" sz="2400" b="1" dirty="0">
              <a:effectLst/>
              <a:ea typeface="SimSun" pitchFamily="2" charset="-122"/>
            </a:endParaRPr>
          </a:p>
          <a:p>
            <a:pPr marL="0" indent="0">
              <a:lnSpc>
                <a:spcPct val="120000"/>
              </a:lnSpc>
              <a:buNone/>
            </a:pPr>
            <a:r>
              <a:rPr lang="en-US" altLang="zh-CN" dirty="0">
                <a:effectLst/>
                <a:ea typeface="SimSun" pitchFamily="2" charset="-122"/>
              </a:rPr>
              <a:t>Associate Professor and Program Coordinator,  Hospitality Administration</a:t>
            </a:r>
          </a:p>
          <a:p>
            <a:pPr marL="0" indent="0">
              <a:lnSpc>
                <a:spcPct val="120000"/>
              </a:lnSpc>
              <a:buNone/>
            </a:pPr>
            <a:r>
              <a:rPr lang="en-US" altLang="zh-CN" dirty="0">
                <a:effectLst/>
                <a:ea typeface="SimSun" pitchFamily="2" charset="-122"/>
              </a:rPr>
              <a:t>Stephen F. Austin State University</a:t>
            </a:r>
          </a:p>
          <a:p>
            <a:pPr marL="0" indent="0">
              <a:lnSpc>
                <a:spcPct val="120000"/>
              </a:lnSpc>
              <a:buNone/>
            </a:pPr>
            <a:r>
              <a:rPr lang="en-US" altLang="zh-CN" dirty="0">
                <a:effectLst/>
                <a:ea typeface="SimSun" pitchFamily="2" charset="-122"/>
                <a:hlinkClick r:id="rId2"/>
              </a:rPr>
              <a:t>Runnelsc@sfasu.edu</a:t>
            </a:r>
            <a:r>
              <a:rPr lang="en-US" altLang="zh-CN" dirty="0">
                <a:effectLst/>
                <a:ea typeface="SimSun" pitchFamily="2" charset="-122"/>
              </a:rPr>
              <a:t>		(936) 468-2060</a:t>
            </a:r>
          </a:p>
        </p:txBody>
      </p:sp>
      <p:sp>
        <p:nvSpPr>
          <p:cNvPr id="3" name="Title 2"/>
          <p:cNvSpPr>
            <a:spLocks noGrp="1"/>
          </p:cNvSpPr>
          <p:nvPr>
            <p:ph type="title"/>
          </p:nvPr>
        </p:nvSpPr>
        <p:spPr>
          <a:xfrm>
            <a:off x="533400" y="228600"/>
            <a:ext cx="7543800" cy="914400"/>
          </a:xfrm>
        </p:spPr>
        <p:txBody>
          <a:bodyPr/>
          <a:lstStyle/>
          <a:p>
            <a:r>
              <a:rPr lang="en-US" dirty="0" smtClean="0"/>
              <a:t>Contact Information</a:t>
            </a:r>
            <a:endParaRPr lang="en-US" dirty="0"/>
          </a:p>
        </p:txBody>
      </p:sp>
      <p:sp>
        <p:nvSpPr>
          <p:cNvPr id="4" name="Rectangle 3"/>
          <p:cNvSpPr/>
          <p:nvPr/>
        </p:nvSpPr>
        <p:spPr>
          <a:xfrm>
            <a:off x="762000" y="5791200"/>
            <a:ext cx="4572000" cy="646331"/>
          </a:xfrm>
          <a:prstGeom prst="rect">
            <a:avLst/>
          </a:prstGeom>
        </p:spPr>
        <p:txBody>
          <a:bodyPr>
            <a:spAutoFit/>
          </a:bodyPr>
          <a:lstStyle/>
          <a:p>
            <a:pPr algn="r"/>
            <a:r>
              <a:rPr lang="en-US" altLang="zh-CN" dirty="0" smtClean="0">
                <a:effectLst>
                  <a:outerShdw blurRad="38100" dist="38100" dir="2700000" algn="tl">
                    <a:srgbClr val="C0C0C0"/>
                  </a:outerShdw>
                </a:effectLst>
                <a:ea typeface="SimSun" pitchFamily="2" charset="-122"/>
              </a:rPr>
              <a:t> This research supported by the James I. Perkins College of Education </a:t>
            </a:r>
            <a:endParaRPr lang="zh-CN" altLang="en-US" dirty="0">
              <a:effectLst>
                <a:outerShdw blurRad="38100" dist="38100" dir="2700000" algn="tl">
                  <a:srgbClr val="C0C0C0"/>
                </a:outerShdw>
              </a:effectLst>
              <a:ea typeface="SimSun" pitchFamily="2" charset="-122"/>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5351261"/>
            <a:ext cx="1209674" cy="1184118"/>
          </a:xfrm>
          <a:prstGeom prst="rect">
            <a:avLst/>
          </a:prstGeom>
        </p:spPr>
      </p:pic>
    </p:spTree>
    <p:extLst>
      <p:ext uri="{BB962C8B-B14F-4D97-AF65-F5344CB8AC3E}">
        <p14:creationId xmlns:p14="http://schemas.microsoft.com/office/powerpoint/2010/main" val="2863497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057400"/>
            <a:ext cx="7696200" cy="4343400"/>
          </a:xfrm>
        </p:spPr>
        <p:txBody>
          <a:bodyPr>
            <a:normAutofit fontScale="70000" lnSpcReduction="20000"/>
          </a:bodyPr>
          <a:lstStyle/>
          <a:p>
            <a:pPr algn="just">
              <a:lnSpc>
                <a:spcPct val="120000"/>
              </a:lnSpc>
              <a:buFontTx/>
              <a:buChar char="•"/>
            </a:pPr>
            <a:r>
              <a:rPr lang="en-US" altLang="ja-JP" sz="2900" dirty="0">
                <a:solidFill>
                  <a:schemeClr val="tx1">
                    <a:lumMod val="75000"/>
                    <a:lumOff val="25000"/>
                  </a:schemeClr>
                </a:solidFill>
                <a:effectLst/>
                <a:ea typeface="ＭＳ Ｐゴシック" charset="-128"/>
              </a:rPr>
              <a:t>Students in the SFASU Hospitality Administration Program need guided hands-on experience in the meeting planning industry to prepare them for internships and the workplace</a:t>
            </a:r>
          </a:p>
          <a:p>
            <a:pPr algn="just">
              <a:lnSpc>
                <a:spcPct val="120000"/>
              </a:lnSpc>
              <a:buFontTx/>
              <a:buChar char="•"/>
            </a:pPr>
            <a:r>
              <a:rPr lang="en-US" altLang="ja-JP" sz="2900" dirty="0">
                <a:solidFill>
                  <a:schemeClr val="tx1">
                    <a:lumMod val="75000"/>
                    <a:lumOff val="25000"/>
                  </a:schemeClr>
                </a:solidFill>
                <a:effectLst/>
                <a:ea typeface="ＭＳ Ｐゴシック" charset="-128"/>
              </a:rPr>
              <a:t>The Hospitality Administration Program Field Experience Course provides an opportunity for students enrolled in the program to gain hands-on experience.</a:t>
            </a:r>
          </a:p>
          <a:p>
            <a:pPr algn="just">
              <a:lnSpc>
                <a:spcPct val="120000"/>
              </a:lnSpc>
              <a:buFontTx/>
              <a:buChar char="•"/>
            </a:pPr>
            <a:r>
              <a:rPr lang="en-US" altLang="ja-JP" sz="2900" dirty="0">
                <a:solidFill>
                  <a:schemeClr val="tx1">
                    <a:lumMod val="75000"/>
                    <a:lumOff val="25000"/>
                  </a:schemeClr>
                </a:solidFill>
                <a:effectLst/>
                <a:ea typeface="ＭＳ Ｐゴシック" charset="-128"/>
              </a:rPr>
              <a:t>The Nacogdoches CVB partnered with </a:t>
            </a:r>
            <a:r>
              <a:rPr lang="en-US" altLang="ja-JP" sz="2900" i="1" dirty="0">
                <a:solidFill>
                  <a:schemeClr val="tx1">
                    <a:lumMod val="75000"/>
                    <a:lumOff val="25000"/>
                  </a:schemeClr>
                </a:solidFill>
                <a:effectLst/>
                <a:ea typeface="ＭＳ Ｐゴシック" charset="-128"/>
              </a:rPr>
              <a:t>Texas Country Music Magazin</a:t>
            </a:r>
            <a:r>
              <a:rPr lang="en-US" altLang="ja-JP" sz="2900" dirty="0">
                <a:solidFill>
                  <a:schemeClr val="tx1">
                    <a:lumMod val="75000"/>
                    <a:lumOff val="25000"/>
                  </a:schemeClr>
                </a:solidFill>
                <a:effectLst/>
                <a:ea typeface="ＭＳ Ｐゴシック" charset="-128"/>
              </a:rPr>
              <a:t>e to produce the Big </a:t>
            </a:r>
            <a:r>
              <a:rPr lang="en-US" altLang="ja-JP" sz="2900" dirty="0" err="1">
                <a:solidFill>
                  <a:schemeClr val="tx1">
                    <a:lumMod val="75000"/>
                    <a:lumOff val="25000"/>
                  </a:schemeClr>
                </a:solidFill>
                <a:effectLst/>
                <a:ea typeface="ＭＳ Ｐゴシック" charset="-128"/>
              </a:rPr>
              <a:t>Nac</a:t>
            </a:r>
            <a:r>
              <a:rPr lang="en-US" altLang="ja-JP" sz="2900" dirty="0">
                <a:solidFill>
                  <a:schemeClr val="tx1">
                    <a:lumMod val="75000"/>
                    <a:lumOff val="25000"/>
                  </a:schemeClr>
                </a:solidFill>
                <a:effectLst/>
                <a:ea typeface="ＭＳ Ｐゴシック" charset="-128"/>
              </a:rPr>
              <a:t> Festival as a first time event in 2015. </a:t>
            </a:r>
          </a:p>
          <a:p>
            <a:pPr algn="just">
              <a:lnSpc>
                <a:spcPct val="120000"/>
              </a:lnSpc>
              <a:buFontTx/>
              <a:buChar char="•"/>
            </a:pPr>
            <a:r>
              <a:rPr lang="en-US" altLang="ja-JP" sz="2900" dirty="0">
                <a:solidFill>
                  <a:schemeClr val="tx1">
                    <a:lumMod val="75000"/>
                    <a:lumOff val="25000"/>
                  </a:schemeClr>
                </a:solidFill>
                <a:effectLst/>
                <a:ea typeface="ＭＳ Ｐゴシック" charset="-128"/>
              </a:rPr>
              <a:t>Brookshire Brothers &amp; Metro PCS were  major sponsors of this event and sought to expand their reach into the student market in a regional area centered around Stephen F. Austin State University. </a:t>
            </a:r>
          </a:p>
          <a:p>
            <a:endParaRPr lang="en-US" sz="2900" dirty="0"/>
          </a:p>
        </p:txBody>
      </p:sp>
      <p:sp>
        <p:nvSpPr>
          <p:cNvPr id="3" name="Title 2"/>
          <p:cNvSpPr>
            <a:spLocks noGrp="1"/>
          </p:cNvSpPr>
          <p:nvPr>
            <p:ph type="title"/>
          </p:nvPr>
        </p:nvSpPr>
        <p:spPr>
          <a:xfrm>
            <a:off x="609600" y="228600"/>
            <a:ext cx="7543800" cy="914400"/>
          </a:xfrm>
        </p:spPr>
        <p:txBody>
          <a:bodyPr/>
          <a:lstStyle/>
          <a:p>
            <a:r>
              <a:rPr lang="en-US" dirty="0" smtClean="0"/>
              <a:t>The Problem</a:t>
            </a:r>
            <a:endParaRPr lang="en-US" dirty="0"/>
          </a:p>
        </p:txBody>
      </p:sp>
    </p:spTree>
    <p:extLst>
      <p:ext uri="{BB962C8B-B14F-4D97-AF65-F5344CB8AC3E}">
        <p14:creationId xmlns:p14="http://schemas.microsoft.com/office/powerpoint/2010/main" val="1639759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runnelsc\Pictures\Big nac banne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219200"/>
            <a:ext cx="6096000" cy="298704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447800" y="4724401"/>
            <a:ext cx="6065520" cy="923330"/>
          </a:xfrm>
          <a:prstGeom prst="rect">
            <a:avLst/>
          </a:prstGeom>
        </p:spPr>
        <p:txBody>
          <a:bodyPr wrap="square">
            <a:spAutoFit/>
          </a:bodyPr>
          <a:lstStyle/>
          <a:p>
            <a:pPr>
              <a:spcBef>
                <a:spcPct val="50000"/>
              </a:spcBef>
            </a:pPr>
            <a:r>
              <a:rPr lang="en-AU" i="1" dirty="0">
                <a:latin typeface="Arial" charset="0"/>
              </a:rPr>
              <a:t>The Big </a:t>
            </a:r>
            <a:r>
              <a:rPr lang="en-AU" i="1" dirty="0" err="1">
                <a:latin typeface="Arial" charset="0"/>
              </a:rPr>
              <a:t>Nac</a:t>
            </a:r>
            <a:r>
              <a:rPr lang="en-AU" i="1" dirty="0">
                <a:latin typeface="Arial" charset="0"/>
              </a:rPr>
              <a:t> Music Festival  occurred right before Spring Break Weekend in March 2015.  Festival Organizers sought  attendance from SFASU students. </a:t>
            </a:r>
          </a:p>
        </p:txBody>
      </p:sp>
    </p:spTree>
    <p:extLst>
      <p:ext uri="{BB962C8B-B14F-4D97-AF65-F5344CB8AC3E}">
        <p14:creationId xmlns:p14="http://schemas.microsoft.com/office/powerpoint/2010/main" val="289283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95400"/>
            <a:ext cx="8458200" cy="5029199"/>
          </a:xfrm>
        </p:spPr>
        <p:txBody>
          <a:bodyPr>
            <a:normAutofit fontScale="55000" lnSpcReduction="20000"/>
          </a:bodyPr>
          <a:lstStyle/>
          <a:p>
            <a:pPr marL="457056" lvl="1" indent="0" algn="just"/>
            <a:r>
              <a:rPr lang="en-US" sz="2800" dirty="0">
                <a:effectLst/>
              </a:rPr>
              <a:t>The Hospitality Administration program at Stephen F. Austin State University has enjoyed a mutually beneficial relationship with the Nacogdoches Convention and Visitor’s Bureau that has not only expanded research capacity for faculty and students but also increased service learning  opportunities for meeting planners.</a:t>
            </a:r>
          </a:p>
          <a:p>
            <a:pPr marL="457056" lvl="1" indent="0" algn="just"/>
            <a:endParaRPr lang="en-US" sz="2800" dirty="0">
              <a:effectLst/>
            </a:endParaRPr>
          </a:p>
          <a:p>
            <a:pPr marL="457056" lvl="1" indent="0" algn="just"/>
            <a:r>
              <a:rPr lang="en-US" sz="2800" dirty="0">
                <a:effectLst/>
              </a:rPr>
              <a:t>Service learning opportunities in the hospitality industry are particularly important for students seeking to work in the meeting and event planning industry.  O’Halloran and O’Halloran  (1999) identified characteristics of  service learning opportunities for hospitality students that “develop good learning experiences and produce a deliverable product for the client.”</a:t>
            </a:r>
          </a:p>
          <a:p>
            <a:pPr marL="457056" lvl="1" indent="0" algn="just"/>
            <a:endParaRPr lang="en-US" altLang="zh-CN" sz="2800" dirty="0">
              <a:effectLst/>
              <a:ea typeface="ＭＳ Ｐゴシック" charset="-128"/>
            </a:endParaRPr>
          </a:p>
          <a:p>
            <a:pPr marL="457056" lvl="1" indent="0" algn="just"/>
            <a:r>
              <a:rPr lang="en-US" altLang="zh-CN" sz="2800" dirty="0">
                <a:effectLst/>
                <a:ea typeface="ＭＳ Ｐゴシック" charset="-128"/>
              </a:rPr>
              <a:t>Objectives for the Big </a:t>
            </a:r>
            <a:r>
              <a:rPr lang="en-US" altLang="zh-CN" sz="2800" dirty="0" err="1">
                <a:effectLst/>
                <a:ea typeface="ＭＳ Ｐゴシック" charset="-128"/>
              </a:rPr>
              <a:t>Nac</a:t>
            </a:r>
            <a:r>
              <a:rPr lang="en-US" altLang="zh-CN" sz="2800" dirty="0">
                <a:effectLst/>
                <a:ea typeface="ＭＳ Ｐゴシック" charset="-128"/>
              </a:rPr>
              <a:t> Festival organizers and sponsors included increasing tourism to Nacogdoches and generating hotel occupancy tax during the event, reaching the college student market, and promoting Nacogdoches as a community supportive of live music. Event organizers hoped to draw 2,000 attendees to the festival which spanned 4 days and included 4 venues and 40 Americana and Texas Country music bands. </a:t>
            </a:r>
          </a:p>
          <a:p>
            <a:pPr marL="457056" lvl="1" indent="0" algn="just"/>
            <a:endParaRPr lang="en-US" altLang="zh-CN" sz="2800" dirty="0">
              <a:effectLst/>
              <a:ea typeface="ＭＳ Ｐゴシック" charset="-128"/>
            </a:endParaRPr>
          </a:p>
          <a:p>
            <a:pPr marL="457056" lvl="1" indent="0" algn="just"/>
            <a:r>
              <a:rPr lang="en-US" altLang="zh-CN" sz="2800" dirty="0">
                <a:effectLst/>
                <a:ea typeface="ＭＳ Ｐゴシック" charset="-128"/>
              </a:rPr>
              <a:t>Objectives for the Field Experience course included giving students hands-on opportunities to practice event planning skills, and an opportunity to work in teams focused on culinary, marketing, and logistic skill building and execution.</a:t>
            </a:r>
          </a:p>
        </p:txBody>
      </p:sp>
      <p:sp>
        <p:nvSpPr>
          <p:cNvPr id="3" name="Title 2"/>
          <p:cNvSpPr>
            <a:spLocks noGrp="1"/>
          </p:cNvSpPr>
          <p:nvPr>
            <p:ph type="title"/>
          </p:nvPr>
        </p:nvSpPr>
        <p:spPr>
          <a:xfrm>
            <a:off x="228600" y="228600"/>
            <a:ext cx="7543800" cy="914400"/>
          </a:xfrm>
        </p:spPr>
        <p:txBody>
          <a:bodyPr/>
          <a:lstStyle/>
          <a:p>
            <a:r>
              <a:rPr lang="en-US" dirty="0" smtClean="0"/>
              <a:t>Case Study</a:t>
            </a:r>
            <a:endParaRPr lang="en-US" dirty="0"/>
          </a:p>
        </p:txBody>
      </p:sp>
    </p:spTree>
    <p:extLst>
      <p:ext uri="{BB962C8B-B14F-4D97-AF65-F5344CB8AC3E}">
        <p14:creationId xmlns:p14="http://schemas.microsoft.com/office/powerpoint/2010/main" val="114307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7924800" cy="4541520"/>
          </a:xfrm>
        </p:spPr>
        <p:txBody>
          <a:bodyPr>
            <a:normAutofit fontScale="25000" lnSpcReduction="20000"/>
          </a:bodyPr>
          <a:lstStyle/>
          <a:p>
            <a:pPr marL="18288" indent="0">
              <a:lnSpc>
                <a:spcPct val="125000"/>
              </a:lnSpc>
              <a:buNone/>
            </a:pPr>
            <a:r>
              <a:rPr lang="en-US" altLang="ja-JP" sz="5600" b="1" dirty="0">
                <a:solidFill>
                  <a:srgbClr val="FFFF00"/>
                </a:solidFill>
                <a:effectLst/>
                <a:ea typeface="ＭＳ Ｐゴシック" charset="-128"/>
              </a:rPr>
              <a:t>Role of Students in Big </a:t>
            </a:r>
            <a:r>
              <a:rPr lang="en-US" altLang="ja-JP" sz="5600" b="1" dirty="0" err="1">
                <a:solidFill>
                  <a:srgbClr val="FFFF00"/>
                </a:solidFill>
                <a:effectLst/>
                <a:ea typeface="ＭＳ Ｐゴシック" charset="-128"/>
              </a:rPr>
              <a:t>Nac</a:t>
            </a:r>
            <a:r>
              <a:rPr lang="en-US" altLang="ja-JP" sz="5600" b="1" dirty="0">
                <a:solidFill>
                  <a:srgbClr val="FFFF00"/>
                </a:solidFill>
                <a:effectLst/>
                <a:ea typeface="ＭＳ Ｐゴシック" charset="-128"/>
              </a:rPr>
              <a:t> Music Festival Planning</a:t>
            </a:r>
          </a:p>
          <a:p>
            <a:pPr marL="0" lvl="1" indent="0">
              <a:lnSpc>
                <a:spcPct val="125000"/>
              </a:lnSpc>
              <a:buNone/>
            </a:pPr>
            <a:r>
              <a:rPr lang="en-US" sz="5600" dirty="0">
                <a:effectLst/>
                <a:ea typeface="ＭＳ Ｐゴシック" charset="-128"/>
              </a:rPr>
              <a:t>As part of the Field Experience course curriculum, students were divided into planning teams based on future career goals. Students were able to fully participate in the planning process . Students met weekly with both their academic instructor, festival planners, sponsors and individual peer groups.  Each group had responsibilities for distinct parts of the festival. The marketing group organized “street-team” marketing efforts, coordinated social media, staffed information booths both before and during the festival and during critical customer interactions with ticket pickup. The logistics group coordinated on-site volunteers at venues and merchandise tables, staffed the artist-lounge and provided additional service at the VIP ticket areas. The culinary team planned, prepared and served over 200 guests at two pre-parties for VIP ticket holders and sponsors, worked with SFA Chef Todd Barrios to design upscale menus for the event, and used their Texas Alcoholic Beverage Commission certification to responsibly serve alcohol at the VIP parties and ticket pick up. </a:t>
            </a:r>
          </a:p>
          <a:p>
            <a:pPr marL="0" lvl="1" indent="0">
              <a:lnSpc>
                <a:spcPct val="125000"/>
              </a:lnSpc>
              <a:buNone/>
            </a:pPr>
            <a:endParaRPr lang="en-AU" altLang="zh-CN" sz="5600" dirty="0">
              <a:solidFill>
                <a:srgbClr val="FFFF00"/>
              </a:solidFill>
              <a:effectLst/>
              <a:ea typeface="SimSun" pitchFamily="2" charset="-122"/>
            </a:endParaRPr>
          </a:p>
          <a:p>
            <a:pPr marL="18288" indent="0">
              <a:lnSpc>
                <a:spcPct val="125000"/>
              </a:lnSpc>
              <a:buNone/>
            </a:pPr>
            <a:r>
              <a:rPr lang="en-US" altLang="ja-JP" sz="5600" b="1" dirty="0">
                <a:solidFill>
                  <a:srgbClr val="FFFF00"/>
                </a:solidFill>
                <a:effectLst/>
                <a:ea typeface="ＭＳ Ｐゴシック" charset="-128"/>
              </a:rPr>
              <a:t>Evaluating Student Engagement</a:t>
            </a:r>
          </a:p>
          <a:p>
            <a:pPr marL="18288" indent="0">
              <a:lnSpc>
                <a:spcPct val="125000"/>
              </a:lnSpc>
              <a:buNone/>
            </a:pPr>
            <a:r>
              <a:rPr lang="en-US" altLang="ja-JP" sz="5600" dirty="0">
                <a:effectLst/>
                <a:ea typeface="ＭＳ Ｐゴシック" charset="-128"/>
              </a:rPr>
              <a:t>Throughout the festival planning process, students were expected to engage with each other, the public and festival organizers. Students were given opportunities to provide feedback, and the course culminated in a final event SWOT analysis and an online peer and self evaluation. (Fig. 1)  The  SWOT analyses were compiled and provided to the Nacogdoches CVB and festival planners during the post-event wrap-up meeting.  </a:t>
            </a:r>
            <a:endParaRPr lang="en-US" altLang="zh-CN" sz="5600" dirty="0">
              <a:effectLst/>
              <a:ea typeface="SimSun" pitchFamily="2" charset="-122"/>
            </a:endParaRPr>
          </a:p>
          <a:p>
            <a:pPr marL="18288" indent="0">
              <a:lnSpc>
                <a:spcPct val="125000"/>
              </a:lnSpc>
              <a:buNone/>
            </a:pPr>
            <a:endParaRPr lang="en-AU" altLang="zh-CN" sz="4400" dirty="0">
              <a:effectLst/>
              <a:ea typeface="SimSun" pitchFamily="2" charset="-122"/>
            </a:endParaRPr>
          </a:p>
          <a:p>
            <a:pPr marL="18288" indent="0">
              <a:buNone/>
            </a:pPr>
            <a:endParaRPr lang="en-US" dirty="0"/>
          </a:p>
        </p:txBody>
      </p:sp>
      <p:sp>
        <p:nvSpPr>
          <p:cNvPr id="3" name="Title 2"/>
          <p:cNvSpPr>
            <a:spLocks noGrp="1"/>
          </p:cNvSpPr>
          <p:nvPr>
            <p:ph type="title"/>
          </p:nvPr>
        </p:nvSpPr>
        <p:spPr>
          <a:xfrm>
            <a:off x="304800" y="228600"/>
            <a:ext cx="7543800" cy="914400"/>
          </a:xfrm>
        </p:spPr>
        <p:txBody>
          <a:bodyPr/>
          <a:lstStyle/>
          <a:p>
            <a:r>
              <a:rPr lang="en-US" dirty="0" smtClean="0"/>
              <a:t>Discussion</a:t>
            </a:r>
            <a:endParaRPr lang="en-US" dirty="0"/>
          </a:p>
        </p:txBody>
      </p:sp>
    </p:spTree>
    <p:extLst>
      <p:ext uri="{BB962C8B-B14F-4D97-AF65-F5344CB8AC3E}">
        <p14:creationId xmlns:p14="http://schemas.microsoft.com/office/powerpoint/2010/main" val="723544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7188202" cy="4312920"/>
          </a:xfrm>
        </p:spPr>
        <p:txBody>
          <a:bodyPr>
            <a:normAutofit fontScale="40000" lnSpcReduction="20000"/>
          </a:bodyPr>
          <a:lstStyle/>
          <a:p>
            <a:pPr marL="18288" indent="0">
              <a:lnSpc>
                <a:spcPct val="125000"/>
              </a:lnSpc>
              <a:buNone/>
            </a:pPr>
            <a:r>
              <a:rPr lang="en-US" altLang="ja-JP" sz="4000" b="1" dirty="0">
                <a:solidFill>
                  <a:srgbClr val="FFFF00"/>
                </a:solidFill>
                <a:effectLst/>
                <a:ea typeface="ＭＳ Ｐゴシック" charset="-128"/>
              </a:rPr>
              <a:t>Meeting Student Expectations and Service Learning Partner Goals</a:t>
            </a:r>
          </a:p>
          <a:p>
            <a:pPr marL="18288" indent="0">
              <a:lnSpc>
                <a:spcPct val="125000"/>
              </a:lnSpc>
              <a:buNone/>
            </a:pPr>
            <a:r>
              <a:rPr lang="en-US" altLang="zh-CN" sz="4000" dirty="0">
                <a:effectLst/>
                <a:ea typeface="ＭＳ Ｐゴシック" charset="-128"/>
              </a:rPr>
              <a:t>Over 900 people attended the Big </a:t>
            </a:r>
            <a:r>
              <a:rPr lang="en-US" altLang="zh-CN" sz="4000" dirty="0" err="1">
                <a:effectLst/>
                <a:ea typeface="ＭＳ Ｐゴシック" charset="-128"/>
              </a:rPr>
              <a:t>Nac</a:t>
            </a:r>
            <a:r>
              <a:rPr lang="en-US" altLang="zh-CN" sz="4000" dirty="0">
                <a:effectLst/>
                <a:ea typeface="ＭＳ Ｐゴシック" charset="-128"/>
              </a:rPr>
              <a:t> Music Festival and the festival generated over $305,000 in economic impact for Nacogdoches (Bryant, 2015).  Event Planners were generally pleased with the results of the first year event, however poor attendance at the university student focused pre-party was called disappointing and organizers felt that more marketing outside of peer to peer marketing conducted by the students in the Field Experience course needed to occur in order for the event to grow. (</a:t>
            </a:r>
            <a:r>
              <a:rPr lang="en-US" altLang="zh-CN" sz="4000" dirty="0" err="1">
                <a:effectLst/>
                <a:ea typeface="ＭＳ Ｐゴシック" charset="-128"/>
              </a:rPr>
              <a:t>Niess</a:t>
            </a:r>
            <a:r>
              <a:rPr lang="en-US" altLang="zh-CN" sz="4000" dirty="0">
                <a:effectLst/>
                <a:ea typeface="ＭＳ Ｐゴシック" charset="-128"/>
              </a:rPr>
              <a:t>, 2015).  From an academic standpoint, student involvement in a service learning project of this scope provided an excellent opportunity for students to participate in planning a real event.  There were, however challenges in meeting the needs of both the industry partner and the students. </a:t>
            </a:r>
            <a:r>
              <a:rPr lang="en-US" altLang="zh-CN" sz="4000" dirty="0" err="1">
                <a:effectLst/>
                <a:ea typeface="ＭＳ Ｐゴシック" charset="-128"/>
              </a:rPr>
              <a:t>Solnet</a:t>
            </a:r>
            <a:r>
              <a:rPr lang="en-US" altLang="zh-CN" sz="4000" dirty="0">
                <a:effectLst/>
                <a:ea typeface="ＭＳ Ｐゴシック" charset="-128"/>
              </a:rPr>
              <a:t>, Robinson  &amp; Cooper (2007) discuss this model as one that is based on conflicting objectives  where “ industry partners are seeking cheap labor and educational  institutions seeking a structure training experience for the student.”</a:t>
            </a:r>
            <a:endParaRPr lang="en-US" altLang="zh-CN" sz="4000" dirty="0">
              <a:effectLst/>
              <a:ea typeface="SimSun" pitchFamily="2" charset="-122"/>
            </a:endParaRPr>
          </a:p>
          <a:p>
            <a:pPr marL="0" lvl="1" indent="0">
              <a:lnSpc>
                <a:spcPct val="125000"/>
              </a:lnSpc>
              <a:buNone/>
            </a:pPr>
            <a:endParaRPr lang="en-AU" altLang="zh-CN" sz="2800" dirty="0">
              <a:effectLst/>
              <a:ea typeface="SimSun" pitchFamily="2" charset="-122"/>
            </a:endParaRPr>
          </a:p>
          <a:p>
            <a:pPr marL="18288" indent="0">
              <a:buNone/>
            </a:pPr>
            <a:endParaRPr lang="en-US" dirty="0"/>
          </a:p>
        </p:txBody>
      </p:sp>
      <p:sp>
        <p:nvSpPr>
          <p:cNvPr id="3" name="Title 2"/>
          <p:cNvSpPr>
            <a:spLocks noGrp="1"/>
          </p:cNvSpPr>
          <p:nvPr>
            <p:ph type="title"/>
          </p:nvPr>
        </p:nvSpPr>
        <p:spPr>
          <a:xfrm>
            <a:off x="304800" y="228600"/>
            <a:ext cx="7543800" cy="914400"/>
          </a:xfrm>
        </p:spPr>
        <p:txBody>
          <a:bodyPr/>
          <a:lstStyle/>
          <a:p>
            <a:r>
              <a:rPr lang="en-US" dirty="0" smtClean="0"/>
              <a:t>Discussion</a:t>
            </a:r>
            <a:endParaRPr lang="en-US" dirty="0"/>
          </a:p>
        </p:txBody>
      </p:sp>
    </p:spTree>
    <p:extLst>
      <p:ext uri="{BB962C8B-B14F-4D97-AF65-F5344CB8AC3E}">
        <p14:creationId xmlns:p14="http://schemas.microsoft.com/office/powerpoint/2010/main" val="3761330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4800600"/>
            <a:ext cx="7787640" cy="990600"/>
          </a:xfrm>
        </p:spPr>
        <p:txBody>
          <a:bodyPr/>
          <a:lstStyle/>
          <a:p>
            <a:r>
              <a:rPr lang="en-AU" sz="1400" i="1" dirty="0" smtClean="0">
                <a:effectLst/>
                <a:latin typeface="Arial" charset="0"/>
              </a:rPr>
              <a:t>Instagram </a:t>
            </a:r>
            <a:r>
              <a:rPr lang="en-AU" sz="1400" i="1" dirty="0">
                <a:effectLst/>
                <a:latin typeface="Arial" charset="0"/>
              </a:rPr>
              <a:t>Post using Sprout Social Media highlighting  the SFA Hospitality – Big </a:t>
            </a:r>
            <a:r>
              <a:rPr lang="en-AU" sz="1400" i="1" dirty="0" err="1">
                <a:effectLst/>
                <a:latin typeface="Arial" charset="0"/>
              </a:rPr>
              <a:t>Nac</a:t>
            </a:r>
            <a:r>
              <a:rPr lang="en-AU" sz="1400" i="1" dirty="0">
                <a:effectLst/>
                <a:latin typeface="Arial" charset="0"/>
              </a:rPr>
              <a:t> Music Festival Connection. Marketing Team student members used Sprout Social to schedule posts</a:t>
            </a:r>
            <a:br>
              <a:rPr lang="en-AU" sz="1400" i="1" dirty="0">
                <a:effectLst/>
                <a:latin typeface="Arial" charset="0"/>
              </a:rPr>
            </a:br>
            <a:endParaRPr lang="en-US" sz="1400" dirty="0"/>
          </a:p>
        </p:txBody>
      </p:sp>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1414" t="22448" r="5674" b="15829"/>
          <a:stretch/>
        </p:blipFill>
        <p:spPr>
          <a:xfrm>
            <a:off x="304800" y="762000"/>
            <a:ext cx="6096000" cy="35073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1902279"/>
            <a:ext cx="1428750" cy="1428750"/>
          </a:xfrm>
          <a:prstGeom prst="rect">
            <a:avLst/>
          </a:prstGeom>
        </p:spPr>
      </p:pic>
    </p:spTree>
    <p:extLst>
      <p:ext uri="{BB962C8B-B14F-4D97-AF65-F5344CB8AC3E}">
        <p14:creationId xmlns:p14="http://schemas.microsoft.com/office/powerpoint/2010/main" val="1591358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543800" cy="914400"/>
          </a:xfrm>
        </p:spPr>
        <p:txBody>
          <a:bodyPr/>
          <a:lstStyle/>
          <a:p>
            <a:r>
              <a:rPr lang="en-US" sz="3600" dirty="0" smtClean="0"/>
              <a:t>Student Self Evaluation Results</a:t>
            </a:r>
            <a:endParaRPr lang="en-US" sz="3600" dirty="0"/>
          </a:p>
        </p:txBody>
      </p:sp>
      <p:sp>
        <p:nvSpPr>
          <p:cNvPr id="3" name="Content Placeholder 2"/>
          <p:cNvSpPr>
            <a:spLocks noGrp="1"/>
          </p:cNvSpPr>
          <p:nvPr>
            <p:ph sz="quarter" idx="13"/>
          </p:nvPr>
        </p:nvSpPr>
        <p:spPr>
          <a:xfrm>
            <a:off x="533400" y="4419600"/>
            <a:ext cx="8153400" cy="1382672"/>
          </a:xfrm>
        </p:spPr>
        <p:txBody>
          <a:bodyPr>
            <a:normAutofit fontScale="92500"/>
          </a:bodyPr>
          <a:lstStyle/>
          <a:p>
            <a:pPr marL="18288" indent="0">
              <a:lnSpc>
                <a:spcPct val="125000"/>
              </a:lnSpc>
              <a:buNone/>
            </a:pPr>
            <a:r>
              <a:rPr lang="en-US" sz="2400" dirty="0">
                <a:effectLst/>
              </a:rPr>
              <a:t>Fig. 1: Students were asked to self evaluate their role in event planning and production of the Big </a:t>
            </a:r>
            <a:r>
              <a:rPr lang="en-US" sz="2400" dirty="0" err="1">
                <a:effectLst/>
              </a:rPr>
              <a:t>Nac</a:t>
            </a:r>
            <a:r>
              <a:rPr lang="en-US" sz="2400" dirty="0">
                <a:effectLst/>
              </a:rPr>
              <a:t> Festival. Evaluations were shared post event with festival organizers and sponsors. </a:t>
            </a:r>
          </a:p>
          <a:p>
            <a:pPr>
              <a:lnSpc>
                <a:spcPct val="125000"/>
              </a:lnSpc>
            </a:pPr>
            <a:endParaRPr lang="en-US" altLang="zh-CN" sz="2400" dirty="0">
              <a:effectLst/>
              <a:ea typeface="SimSun" pitchFamily="2" charset="-122"/>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81950" y="13411200"/>
            <a:ext cx="3464885" cy="1374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REV_5bPJ7Gv0eaOKqoZ_RP_cG8YJiZqursnC2F.png"/>
          <p:cNvPicPr>
            <a:picLocks noGrp="1" noChangeAspect="1"/>
          </p:cNvPicPr>
          <p:nvPr>
            <p:ph sz="quarter" idx="14"/>
          </p:nvPr>
        </p:nvPicPr>
        <p:blipFill>
          <a:blip r:embed="rId3" cstate="print"/>
          <a:stretch>
            <a:fillRect/>
          </a:stretch>
        </p:blipFill>
        <p:spPr>
          <a:xfrm>
            <a:off x="1066800" y="1219200"/>
            <a:ext cx="6096001" cy="2743200"/>
          </a:xfrm>
          <a:prstGeom prst="rect">
            <a:avLst/>
          </a:prstGeom>
        </p:spPr>
      </p:pic>
    </p:spTree>
    <p:extLst>
      <p:ext uri="{BB962C8B-B14F-4D97-AF65-F5344CB8AC3E}">
        <p14:creationId xmlns:p14="http://schemas.microsoft.com/office/powerpoint/2010/main" val="2195010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1524000"/>
            <a:ext cx="6553200" cy="4876800"/>
          </a:xfrm>
        </p:spPr>
        <p:txBody>
          <a:bodyPr>
            <a:normAutofit fontScale="70000" lnSpcReduction="20000"/>
          </a:bodyPr>
          <a:lstStyle/>
          <a:p>
            <a:pPr marL="457200" indent="-457200">
              <a:lnSpc>
                <a:spcPct val="120000"/>
              </a:lnSpc>
              <a:buFont typeface="+mj-lt"/>
              <a:buAutoNum type="arabicPeriod"/>
            </a:pPr>
            <a:r>
              <a:rPr lang="en-US" sz="2400" dirty="0">
                <a:effectLst/>
              </a:rPr>
              <a:t>Bryant, P. (2015, April 2015.) Nearly 900 attend the first Big </a:t>
            </a:r>
            <a:r>
              <a:rPr lang="en-US" sz="2400" dirty="0" err="1">
                <a:effectLst/>
              </a:rPr>
              <a:t>Nac</a:t>
            </a:r>
            <a:r>
              <a:rPr lang="en-US" sz="2400" dirty="0">
                <a:effectLst/>
              </a:rPr>
              <a:t> music festival. </a:t>
            </a:r>
            <a:r>
              <a:rPr lang="en-US" sz="2400" i="1" dirty="0">
                <a:effectLst/>
              </a:rPr>
              <a:t>The Nacogdoches Daily Sentinel.</a:t>
            </a:r>
            <a:r>
              <a:rPr lang="en-US" sz="2400" dirty="0">
                <a:effectLst/>
              </a:rPr>
              <a:t> Retrieved from http:// </a:t>
            </a:r>
            <a:r>
              <a:rPr lang="en-US" sz="2400" dirty="0" smtClean="0">
                <a:effectLst/>
              </a:rPr>
              <a:t>dailysentinel.com</a:t>
            </a:r>
          </a:p>
          <a:p>
            <a:pPr marL="457200" indent="-457200">
              <a:lnSpc>
                <a:spcPct val="120000"/>
              </a:lnSpc>
              <a:buFont typeface="+mj-lt"/>
              <a:buAutoNum type="arabicPeriod"/>
            </a:pPr>
            <a:endParaRPr lang="en-US" sz="2400" dirty="0">
              <a:effectLst/>
            </a:endParaRPr>
          </a:p>
          <a:p>
            <a:pPr marL="457200" indent="-457200">
              <a:lnSpc>
                <a:spcPct val="120000"/>
              </a:lnSpc>
              <a:buFont typeface="+mj-lt"/>
              <a:buAutoNum type="arabicPeriod"/>
            </a:pPr>
            <a:r>
              <a:rPr lang="en-US" sz="2400" dirty="0" err="1">
                <a:effectLst/>
              </a:rPr>
              <a:t>Niess</a:t>
            </a:r>
            <a:r>
              <a:rPr lang="en-US" sz="2400" dirty="0">
                <a:effectLst/>
              </a:rPr>
              <a:t>, J. (2015)  Big </a:t>
            </a:r>
            <a:r>
              <a:rPr lang="en-US" sz="2400" dirty="0" err="1">
                <a:effectLst/>
              </a:rPr>
              <a:t>Nac</a:t>
            </a:r>
            <a:r>
              <a:rPr lang="en-US" sz="2400" dirty="0">
                <a:effectLst/>
              </a:rPr>
              <a:t> Festival Summary. Unpublished. </a:t>
            </a:r>
            <a:endParaRPr lang="en-US" sz="2400" dirty="0" smtClean="0">
              <a:effectLst/>
            </a:endParaRPr>
          </a:p>
          <a:p>
            <a:pPr marL="457200" indent="-457200">
              <a:lnSpc>
                <a:spcPct val="120000"/>
              </a:lnSpc>
              <a:buFont typeface="+mj-lt"/>
              <a:buAutoNum type="arabicPeriod"/>
            </a:pPr>
            <a:endParaRPr lang="en-US" sz="2400" dirty="0">
              <a:effectLst/>
            </a:endParaRPr>
          </a:p>
          <a:p>
            <a:pPr marL="457200" indent="-457200">
              <a:lnSpc>
                <a:spcPct val="120000"/>
              </a:lnSpc>
              <a:buFont typeface="+mj-lt"/>
              <a:buAutoNum type="arabicPeriod"/>
            </a:pPr>
            <a:r>
              <a:rPr lang="en-US" sz="2400" dirty="0">
                <a:effectLst/>
              </a:rPr>
              <a:t>O’Halloran, R. M  &amp; C. S. O’Halloran (1999) Service learning in the hospitality and tourism business environment. </a:t>
            </a:r>
            <a:r>
              <a:rPr lang="en-US" sz="2400" i="1" dirty="0">
                <a:effectLst/>
              </a:rPr>
              <a:t>Journal of Hospitality and Tourism Education</a:t>
            </a:r>
            <a:r>
              <a:rPr lang="en-US" sz="2400" dirty="0">
                <a:effectLst/>
              </a:rPr>
              <a:t>. 10:4</a:t>
            </a:r>
            <a:r>
              <a:rPr lang="en-US" sz="2400" dirty="0" smtClean="0">
                <a:effectLst/>
              </a:rPr>
              <a:t>.</a:t>
            </a:r>
          </a:p>
          <a:p>
            <a:pPr marL="457200" indent="-457200">
              <a:lnSpc>
                <a:spcPct val="120000"/>
              </a:lnSpc>
              <a:buFont typeface="+mj-lt"/>
              <a:buAutoNum type="arabicPeriod"/>
            </a:pPr>
            <a:endParaRPr lang="en-US" sz="2400" dirty="0">
              <a:effectLst/>
            </a:endParaRPr>
          </a:p>
          <a:p>
            <a:pPr marL="457200" indent="-457200">
              <a:lnSpc>
                <a:spcPct val="120000"/>
              </a:lnSpc>
              <a:buFont typeface="+mj-lt"/>
              <a:buAutoNum type="arabicPeriod"/>
            </a:pPr>
            <a:r>
              <a:rPr lang="en-US" altLang="zh-CN" sz="2400" dirty="0" err="1">
                <a:effectLst/>
                <a:ea typeface="SimSun" pitchFamily="2" charset="-122"/>
              </a:rPr>
              <a:t>Solnet</a:t>
            </a:r>
            <a:r>
              <a:rPr lang="en-US" altLang="zh-CN" sz="2400" dirty="0">
                <a:effectLst/>
                <a:ea typeface="SimSun" pitchFamily="2" charset="-122"/>
              </a:rPr>
              <a:t>, R, Robinson, R. &amp; Copper, C. (2007) An industry </a:t>
            </a:r>
            <a:r>
              <a:rPr lang="en-US" altLang="zh-CN" sz="2400" dirty="0" smtClean="0">
                <a:effectLst/>
                <a:ea typeface="SimSun" pitchFamily="2" charset="-122"/>
              </a:rPr>
              <a:t> </a:t>
            </a:r>
            <a:r>
              <a:rPr lang="en-US" altLang="zh-CN" sz="2400" dirty="0">
                <a:effectLst/>
                <a:ea typeface="SimSun" pitchFamily="2" charset="-122"/>
              </a:rPr>
              <a:t>partnership approach to tourism education. </a:t>
            </a:r>
            <a:r>
              <a:rPr lang="en-US" altLang="zh-CN" sz="2400" i="1" dirty="0">
                <a:effectLst/>
                <a:ea typeface="SimSun" pitchFamily="2" charset="-122"/>
              </a:rPr>
              <a:t>Journal of Hospitality</a:t>
            </a:r>
            <a:r>
              <a:rPr lang="en-US" altLang="zh-CN" sz="2400" i="1" dirty="0" smtClean="0">
                <a:effectLst/>
                <a:ea typeface="SimSun" pitchFamily="2" charset="-122"/>
              </a:rPr>
              <a:t>,  </a:t>
            </a:r>
            <a:r>
              <a:rPr lang="en-US" altLang="zh-CN" sz="2400" i="1" dirty="0">
                <a:effectLst/>
                <a:ea typeface="SimSun" pitchFamily="2" charset="-122"/>
              </a:rPr>
              <a:t>Leisure, Sport and Tourism Education</a:t>
            </a:r>
            <a:r>
              <a:rPr lang="en-US" altLang="zh-CN" sz="2400" dirty="0">
                <a:effectLst/>
                <a:ea typeface="SimSun" pitchFamily="2" charset="-122"/>
              </a:rPr>
              <a:t>. 6:1. </a:t>
            </a:r>
          </a:p>
        </p:txBody>
      </p:sp>
      <p:sp>
        <p:nvSpPr>
          <p:cNvPr id="3" name="Title 2"/>
          <p:cNvSpPr>
            <a:spLocks noGrp="1"/>
          </p:cNvSpPr>
          <p:nvPr>
            <p:ph type="title"/>
          </p:nvPr>
        </p:nvSpPr>
        <p:spPr>
          <a:xfrm>
            <a:off x="457200" y="304800"/>
            <a:ext cx="7543800" cy="914400"/>
          </a:xfrm>
        </p:spPr>
        <p:txBody>
          <a:bodyPr/>
          <a:lstStyle/>
          <a:p>
            <a:r>
              <a:rPr lang="en-US" dirty="0" smtClean="0"/>
              <a:t>References</a:t>
            </a:r>
            <a:endParaRPr lang="en-US" dirty="0"/>
          </a:p>
        </p:txBody>
      </p:sp>
    </p:spTree>
    <p:extLst>
      <p:ext uri="{BB962C8B-B14F-4D97-AF65-F5344CB8AC3E}">
        <p14:creationId xmlns:p14="http://schemas.microsoft.com/office/powerpoint/2010/main" val="20130166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22</TotalTime>
  <Words>1006</Words>
  <Application>Microsoft Office PowerPoint</Application>
  <PresentationFormat>On-screen Show (4:3)</PresentationFormat>
  <Paragraphs>43</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ＭＳ Ｐゴシック</vt:lpstr>
      <vt:lpstr>SimSun</vt:lpstr>
      <vt:lpstr>Arial</vt:lpstr>
      <vt:lpstr>Lucida Sans</vt:lpstr>
      <vt:lpstr>Palatino Linotype</vt:lpstr>
      <vt:lpstr>Wingdings</vt:lpstr>
      <vt:lpstr>Elemental</vt:lpstr>
      <vt:lpstr> BIG NAC FEST:  STUDENT ENGAGEMENT IN MUSIC FESTIVAL PLANNING, A CASE STUDY </vt:lpstr>
      <vt:lpstr>The Problem</vt:lpstr>
      <vt:lpstr>PowerPoint Presentation</vt:lpstr>
      <vt:lpstr>Case Study</vt:lpstr>
      <vt:lpstr>Discussion</vt:lpstr>
      <vt:lpstr>Discussion</vt:lpstr>
      <vt:lpstr>Instagram Post using Sprout Social Media highlighting  the SFA Hospitality – Big Nac Music Festival Connection. Marketing Team student members used Sprout Social to schedule posts </vt:lpstr>
      <vt:lpstr>Student Self Evaluation Results</vt:lpstr>
      <vt:lpstr>References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TOWN AND GOWN FOR SUCCESSFUL  MEETINGS:  A SMALL MEETING MARKET/ UNIVERSITY PARTNERSHIP CASE STUDY</dc:title>
  <dc:creator>Chay Runnels</dc:creator>
  <cp:lastModifiedBy>Owner</cp:lastModifiedBy>
  <cp:revision>3</cp:revision>
  <dcterms:created xsi:type="dcterms:W3CDTF">2014-11-24T23:19:25Z</dcterms:created>
  <dcterms:modified xsi:type="dcterms:W3CDTF">2015-11-23T21:34:49Z</dcterms:modified>
</cp:coreProperties>
</file>