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20" d="100"/>
          <a:sy n="120" d="100"/>
        </p:scale>
        <p:origin x="134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lgn="ctr" eaLnBrk="1" latinLnBrk="0" hangingPunct="1"/>
            <a:fld id="{23A271A1-F6D6-438B-A432-4747EE7ECD40}" type="datetimeFigureOut">
              <a:rPr lang="en-US" smtClean="0"/>
              <a:pPr algn="ctr" eaLnBrk="1" latinLnBrk="0" hangingPunct="1"/>
              <a:t>11/22/2015</a:t>
            </a:fld>
            <a:endParaRPr lang="en-US" sz="2000" dirty="0">
              <a:solidFill>
                <a:srgbClr val="FFFFFF"/>
              </a:solidFill>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lgn="r" eaLnBrk="1" latinLnBrk="0" hangingPunct="1"/>
            <a:endParaRPr kumimoji="0" lang="en-US" dirty="0">
              <a:solidFill>
                <a:schemeClr val="tx2"/>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F0C94032-CD4C-4C25-B0C2-CEC720522D92}" type="slidenum">
              <a:rPr kumimoji="0" lang="en-US" smtClean="0"/>
              <a:pPr eaLnBrk="1" latinLnBrk="0" hangingPunct="1"/>
              <a:t>‹#›</a:t>
            </a:fld>
            <a:endParaRPr kumimoji="0" lang="en-US" dirty="0">
              <a:solidFill>
                <a:schemeClr val="tx2"/>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11/22/2015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F0C94032-CD4C-4C25-B0C2-CEC720522D92}"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pPr eaLnBrk="1" latinLnBrk="0" hangingPunct="1"/>
            <a:fld id="{23A271A1-F6D6-438B-A432-4747EE7ECD40}" type="datetimeFigureOut">
              <a:rPr lang="en-US" smtClean="0"/>
              <a:pPr eaLnBrk="1" latinLnBrk="0" hangingPunct="1"/>
              <a:t>11/22/2015</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kumimoji="0"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F0C94032-CD4C-4C25-B0C2-CEC720522D92}" type="slidenum">
              <a:rPr kumimoji="0" lang="en-US" smtClean="0"/>
              <a:pPr eaLnBrk="1" latinLnBrk="0" hangingPunct="1"/>
              <a:t>‹#›</a:t>
            </a:fld>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11/22/2015</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eaLnBrk="1" latinLnBrk="0" hangingPunct="1"/>
              <a:t>‹#›</a:t>
            </a:fld>
            <a:endParaRPr kumimoji="0" lang="en-US" dirty="0">
              <a:solidFill>
                <a:srgbClr val="FFFFFF"/>
              </a:solidFill>
            </a:endParaRP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11/22/2015</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lgn="ctr" eaLnBrk="1" latinLnBrk="0" hangingPunct="1"/>
            <a:fld id="{F0C94032-CD4C-4C25-B0C2-CEC720522D92}" type="slidenum">
              <a:rPr kumimoji="0" lang="en-US" smtClean="0"/>
              <a:pPr algn="ctr" eaLnBrk="1" latinLnBrk="0" hangingPunct="1"/>
              <a:t>‹#›</a:t>
            </a:fld>
            <a:endParaRPr kumimoji="0" lang="en-US" sz="2400" dirty="0">
              <a:solidFill>
                <a:srgbClr val="FFFFFF"/>
              </a:solidFill>
            </a:endParaRPr>
          </a:p>
        </p:txBody>
      </p:sp>
      <p:sp>
        <p:nvSpPr>
          <p:cNvPr id="14" name="Footer Placeholder 13"/>
          <p:cNvSpPr>
            <a:spLocks noGrp="1"/>
          </p:cNvSpPr>
          <p:nvPr>
            <p:ph type="ftr" sz="quarter" idx="12"/>
          </p:nvPr>
        </p:nvSpPr>
        <p:spPr/>
        <p:txBody>
          <a:bodyPr/>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pPr eaLnBrk="1" latinLnBrk="0" hangingPunct="1"/>
            <a:fld id="{23A271A1-F6D6-438B-A432-4747EE7ECD40}" type="datetimeFigureOut">
              <a:rPr lang="en-US" smtClean="0"/>
              <a:pPr eaLnBrk="1" latinLnBrk="0" hangingPunct="1"/>
              <a:t>11/22/2015</a:t>
            </a:fld>
            <a:endParaRPr lang="en-US"/>
          </a:p>
        </p:txBody>
      </p:sp>
      <p:sp>
        <p:nvSpPr>
          <p:cNvPr id="10" name="Slide Number Placeholder 9"/>
          <p:cNvSpPr>
            <a:spLocks noGrp="1"/>
          </p:cNvSpPr>
          <p:nvPr>
            <p:ph type="sldNum" sz="quarter" idx="16"/>
          </p:nvPr>
        </p:nvSpPr>
        <p:spPr/>
        <p:txBody>
          <a:bodyPr rtlCol="0"/>
          <a:lstStyle/>
          <a:p>
            <a:pPr algn="ctr" eaLnBrk="1" latinLnBrk="0" hangingPunct="1"/>
            <a:fld id="{F0C94032-CD4C-4C25-B0C2-CEC720522D92}" type="slidenum">
              <a:rPr kumimoji="0" lang="en-US" smtClean="0"/>
              <a:pPr algn="ctr" eaLnBrk="1" latinLnBrk="0" hangingPunct="1"/>
              <a:t>‹#›</a:t>
            </a:fld>
            <a:endParaRPr kumimoji="0" lang="en-US"/>
          </a:p>
        </p:txBody>
      </p:sp>
      <p:sp>
        <p:nvSpPr>
          <p:cNvPr id="12" name="Footer Placeholder 11"/>
          <p:cNvSpPr>
            <a:spLocks noGrp="1"/>
          </p:cNvSpPr>
          <p:nvPr>
            <p:ph type="ftr" sz="quarter" idx="17"/>
          </p:nvPr>
        </p:nvSpPr>
        <p:spPr/>
        <p:txBody>
          <a:bodyPr rtlCol="0"/>
          <a:lstStyle/>
          <a:p>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pPr eaLnBrk="1" latinLnBrk="0" hangingPunct="1"/>
            <a:fld id="{23A271A1-F6D6-438B-A432-4747EE7ECD40}" type="datetimeFigureOut">
              <a:rPr lang="en-US" smtClean="0"/>
              <a:pPr eaLnBrk="1" latinLnBrk="0" hangingPunct="1"/>
              <a:t>11/22/2015</a:t>
            </a:fld>
            <a:endParaRPr lang="en-US"/>
          </a:p>
        </p:txBody>
      </p:sp>
      <p:sp>
        <p:nvSpPr>
          <p:cNvPr id="12" name="Slide Number Placeholder 11"/>
          <p:cNvSpPr>
            <a:spLocks noGrp="1"/>
          </p:cNvSpPr>
          <p:nvPr>
            <p:ph type="sldNum" sz="quarter" idx="16"/>
          </p:nvPr>
        </p:nvSpPr>
        <p:spPr/>
        <p:txBody>
          <a:bodyPr rtlCol="0"/>
          <a:lstStyle/>
          <a:p>
            <a:pPr algn="ctr" eaLnBrk="1" latinLnBrk="0" hangingPunct="1"/>
            <a:fld id="{F0C94032-CD4C-4C25-B0C2-CEC720522D92}" type="slidenum">
              <a:rPr kumimoji="0" lang="en-US" smtClean="0"/>
              <a:pPr algn="ctr" eaLnBrk="1" latinLnBrk="0" hangingPunct="1"/>
              <a:t>‹#›</a:t>
            </a:fld>
            <a:endParaRPr kumimoji="0" lang="en-US"/>
          </a:p>
        </p:txBody>
      </p:sp>
      <p:sp>
        <p:nvSpPr>
          <p:cNvPr id="14" name="Footer Placeholder 13"/>
          <p:cNvSpPr>
            <a:spLocks noGrp="1"/>
          </p:cNvSpPr>
          <p:nvPr>
            <p:ph type="ftr" sz="quarter" idx="17"/>
          </p:nvPr>
        </p:nvSpPr>
        <p:spPr/>
        <p:txBody>
          <a:bodyPr rtlCol="0"/>
          <a:lstStyle/>
          <a:p>
            <a:endParaRPr kumimoji="0"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11/22/2015</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eaLnBrk="1" latinLnBrk="0" hangingPunct="1"/>
              <a:t>‹#›</a:t>
            </a:fld>
            <a:endParaRPr kumimoji="0" lang="en-US"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11/22/2015</a:t>
            </a:fld>
            <a:endParaRPr lang="en-US"/>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F0C94032-CD4C-4C25-B0C2-CEC720522D92}" type="slidenum">
              <a:rPr kumimoji="0" lang="en-US" smtClean="0"/>
              <a:pPr eaLnBrk="1" latinLnBrk="0" hangingPunct="1"/>
              <a:t>‹#›</a:t>
            </a:fld>
            <a:endParaRPr kumimoji="0" lang="en-US" dirty="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11/22/2015</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eaLnBrk="1" latinLnBrk="0" hangingPunct="1"/>
              <a:t>‹#›</a:t>
            </a:fld>
            <a:endParaRPr kumimoji="0" lang="en-US" dirty="0">
              <a:solidFill>
                <a:srgbClr val="FFFFFF"/>
              </a:solidFill>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pPr eaLnBrk="1" latinLnBrk="0" hangingPunct="1"/>
            <a:fld id="{23A271A1-F6D6-438B-A432-4747EE7ECD40}" type="datetimeFigureOut">
              <a:rPr lang="en-US" smtClean="0"/>
              <a:pPr eaLnBrk="1" latinLnBrk="0" hangingPunct="1"/>
              <a:t>11/22/2015</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lgn="ctr" eaLnBrk="1" latinLnBrk="0" hangingPunct="1"/>
            <a:fld id="{F0C94032-CD4C-4C25-B0C2-CEC720522D92}" type="slidenum">
              <a:rPr kumimoji="0" lang="en-US" smtClean="0"/>
              <a:pPr algn="ctr" eaLnBrk="1" latinLnBrk="0" hangingPunct="1"/>
              <a:t>‹#›</a:t>
            </a:fld>
            <a:endParaRPr kumimoji="0" lang="en-US" sz="2800" dirty="0"/>
          </a:p>
        </p:txBody>
      </p:sp>
      <p:sp>
        <p:nvSpPr>
          <p:cNvPr id="14" name="Footer Placeholder 13"/>
          <p:cNvSpPr>
            <a:spLocks noGrp="1"/>
          </p:cNvSpPr>
          <p:nvPr>
            <p:ph type="ftr" sz="quarter" idx="12"/>
          </p:nvPr>
        </p:nvSpPr>
        <p:spPr>
          <a:xfrm>
            <a:off x="1600200" y="6248206"/>
            <a:ext cx="4572000" cy="365125"/>
          </a:xfrm>
        </p:spPr>
        <p:txBody>
          <a:bodyPr rtlCol="0"/>
          <a:lstStyle/>
          <a:p>
            <a:endParaRPr kumimoji="0"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Drag picture to placeholder or click icon to add</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eaLnBrk="1" latinLnBrk="0" hangingPunct="1"/>
            <a:fld id="{23A271A1-F6D6-438B-A432-4747EE7ECD40}" type="datetimeFigureOut">
              <a:rPr lang="en-US" smtClean="0"/>
              <a:pPr eaLnBrk="1" latinLnBrk="0" hangingPunct="1"/>
              <a:t>11/22/2015</a:t>
            </a:fld>
            <a:endParaRPr lang="en-US" sz="1400" dirty="0">
              <a:solidFill>
                <a:schemeClr val="tx2"/>
              </a:solidFill>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lgn="r" eaLnBrk="1" latinLnBrk="0" hangingPunct="1"/>
            <a:endParaRPr kumimoji="0" lang="en-US" sz="1400" dirty="0">
              <a:solidFill>
                <a:schemeClr val="tx2"/>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lgn="ctr" eaLnBrk="1" latinLnBrk="0" hangingPunct="1"/>
            <a:fld id="{F0C94032-CD4C-4C25-B0C2-CEC720522D92}" type="slidenum">
              <a:rPr kumimoji="0" lang="en-US" smtClean="0"/>
              <a:pPr algn="ctr" eaLnBrk="1" latinLnBrk="0" hangingPunct="1"/>
              <a:t>‹#›</a:t>
            </a:fld>
            <a:endParaRPr kumimoji="0"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4721" y="993086"/>
            <a:ext cx="8334479" cy="2262937"/>
          </a:xfrm>
        </p:spPr>
        <p:txBody>
          <a:bodyPr>
            <a:noAutofit/>
          </a:bodyPr>
          <a:lstStyle/>
          <a:p>
            <a:pPr defTabSz="4387850"/>
            <a:r>
              <a:rPr lang="en-US" altLang="ko-KR" sz="2800" b="1" dirty="0">
                <a:solidFill>
                  <a:schemeClr val="tx1"/>
                </a:solidFill>
                <a:ea typeface="Arial" charset="0"/>
                <a:cs typeface="Arial" charset="0"/>
              </a:rPr>
              <a:t>Conference Attendees’ Satisfaction with Convention Facility Services: </a:t>
            </a:r>
            <a:br>
              <a:rPr lang="en-US" altLang="ko-KR" sz="2800" b="1" dirty="0">
                <a:solidFill>
                  <a:schemeClr val="tx1"/>
                </a:solidFill>
                <a:ea typeface="Arial" charset="0"/>
                <a:cs typeface="Arial" charset="0"/>
              </a:rPr>
            </a:br>
            <a:r>
              <a:rPr lang="en-US" altLang="ko-KR" sz="2800" b="1" dirty="0">
                <a:solidFill>
                  <a:schemeClr val="tx1"/>
                </a:solidFill>
                <a:ea typeface="Arial" charset="0"/>
                <a:cs typeface="Arial" charset="0"/>
              </a:rPr>
              <a:t>An Integrated Model of Individual &amp; Shared Experiential Value</a:t>
            </a:r>
            <a:br>
              <a:rPr lang="en-US" altLang="ko-KR" sz="2800" b="1" dirty="0">
                <a:solidFill>
                  <a:schemeClr val="tx1"/>
                </a:solidFill>
                <a:ea typeface="Arial" charset="0"/>
                <a:cs typeface="Arial" charset="0"/>
              </a:rPr>
            </a:br>
            <a:r>
              <a:rPr lang="en-US" altLang="ko-KR" sz="1200" b="1" dirty="0">
                <a:solidFill>
                  <a:schemeClr val="tx1"/>
                </a:solidFill>
                <a:ea typeface="Arial" charset="0"/>
                <a:cs typeface="Arial" charset="0"/>
              </a:rPr>
              <a:t/>
            </a:r>
            <a:br>
              <a:rPr lang="en-US" altLang="ko-KR" sz="1200" b="1" dirty="0">
                <a:solidFill>
                  <a:schemeClr val="tx1"/>
                </a:solidFill>
                <a:ea typeface="Arial" charset="0"/>
                <a:cs typeface="Arial" charset="0"/>
              </a:rPr>
            </a:br>
            <a:endParaRPr lang="en-US" sz="2800" dirty="0"/>
          </a:p>
        </p:txBody>
      </p:sp>
      <p:sp>
        <p:nvSpPr>
          <p:cNvPr id="4" name="TextBox 3"/>
          <p:cNvSpPr txBox="1"/>
          <p:nvPr/>
        </p:nvSpPr>
        <p:spPr>
          <a:xfrm>
            <a:off x="2393352" y="4004909"/>
            <a:ext cx="6592377" cy="2246769"/>
          </a:xfrm>
          <a:prstGeom prst="rect">
            <a:avLst/>
          </a:prstGeom>
          <a:noFill/>
        </p:spPr>
        <p:txBody>
          <a:bodyPr wrap="square" rtlCol="0">
            <a:spAutoFit/>
          </a:bodyPr>
          <a:lstStyle/>
          <a:p>
            <a:pPr algn="r"/>
            <a:r>
              <a:rPr lang="en-US" altLang="ko-KR" sz="2000" b="1" dirty="0" err="1">
                <a:latin typeface="Times New Roman" charset="0"/>
                <a:ea typeface="Times New Roman" charset="0"/>
                <a:cs typeface="Times New Roman" charset="0"/>
              </a:rPr>
              <a:t>HeeKyung</a:t>
            </a:r>
            <a:r>
              <a:rPr lang="en-US" altLang="ko-KR" sz="2000" b="1" dirty="0">
                <a:latin typeface="Times New Roman" charset="0"/>
                <a:ea typeface="Times New Roman" charset="0"/>
                <a:cs typeface="Times New Roman" charset="0"/>
              </a:rPr>
              <a:t> Sung, </a:t>
            </a:r>
            <a:r>
              <a:rPr lang="en-US" altLang="ko-KR" sz="2000" dirty="0">
                <a:latin typeface="Times New Roman" charset="0"/>
                <a:ea typeface="Times New Roman" charset="0"/>
                <a:cs typeface="Times New Roman" charset="0"/>
              </a:rPr>
              <a:t>PhD Candi</a:t>
            </a:r>
            <a:r>
              <a:rPr lang="en-US" altLang="ko-KR" sz="2000" b="1" dirty="0">
                <a:latin typeface="Times New Roman" charset="0"/>
                <a:ea typeface="Times New Roman" charset="0"/>
                <a:cs typeface="Times New Roman" charset="0"/>
              </a:rPr>
              <a:t>date</a:t>
            </a:r>
            <a:br>
              <a:rPr lang="en-US" altLang="ko-KR" sz="2000" b="1" dirty="0">
                <a:latin typeface="Times New Roman" charset="0"/>
                <a:ea typeface="Times New Roman" charset="0"/>
                <a:cs typeface="Times New Roman" charset="0"/>
              </a:rPr>
            </a:br>
            <a:r>
              <a:rPr lang="en-US" altLang="ko-KR" sz="2000" b="1" dirty="0" err="1">
                <a:latin typeface="Times New Roman" charset="0"/>
                <a:ea typeface="Times New Roman" charset="0"/>
                <a:cs typeface="Times New Roman" charset="0"/>
              </a:rPr>
              <a:t>Woojin</a:t>
            </a:r>
            <a:r>
              <a:rPr lang="en-US" altLang="ko-KR" sz="2000" b="1" dirty="0">
                <a:latin typeface="Times New Roman" charset="0"/>
                <a:ea typeface="Times New Roman" charset="0"/>
                <a:cs typeface="Times New Roman" charset="0"/>
              </a:rPr>
              <a:t> Lee, </a:t>
            </a:r>
            <a:r>
              <a:rPr lang="en-US" altLang="ko-KR" sz="2000" dirty="0">
                <a:latin typeface="Times New Roman" charset="0"/>
                <a:ea typeface="Times New Roman" charset="0"/>
                <a:cs typeface="Times New Roman" charset="0"/>
              </a:rPr>
              <a:t>Associate Professor</a:t>
            </a:r>
            <a:r>
              <a:rPr lang="en-US" altLang="ko-KR" sz="2000" b="1" dirty="0">
                <a:latin typeface="Times New Roman" charset="0"/>
                <a:ea typeface="Times New Roman" charset="0"/>
                <a:cs typeface="Times New Roman" charset="0"/>
              </a:rPr>
              <a:t/>
            </a:r>
            <a:br>
              <a:rPr lang="en-US" altLang="ko-KR" sz="2000" b="1" dirty="0">
                <a:latin typeface="Times New Roman" charset="0"/>
                <a:ea typeface="Times New Roman" charset="0"/>
                <a:cs typeface="Times New Roman" charset="0"/>
              </a:rPr>
            </a:br>
            <a:r>
              <a:rPr lang="en-US" altLang="ko-KR" sz="1600" dirty="0">
                <a:latin typeface="Times New Roman" charset="0"/>
                <a:ea typeface="Times New Roman" charset="0"/>
                <a:cs typeface="Times New Roman" charset="0"/>
              </a:rPr>
              <a:t>School of Community Resources and </a:t>
            </a:r>
            <a:r>
              <a:rPr lang="en-US" altLang="ko-KR" sz="1600" dirty="0" smtClean="0">
                <a:latin typeface="Times New Roman" charset="0"/>
                <a:ea typeface="Times New Roman" charset="0"/>
                <a:cs typeface="Times New Roman" charset="0"/>
              </a:rPr>
              <a:t>Development</a:t>
            </a:r>
          </a:p>
          <a:p>
            <a:pPr algn="r"/>
            <a:r>
              <a:rPr lang="en-US" altLang="ko-KR" sz="1600" dirty="0" smtClean="0">
                <a:latin typeface="Times New Roman" charset="0"/>
                <a:ea typeface="Times New Roman" charset="0"/>
                <a:cs typeface="Times New Roman" charset="0"/>
              </a:rPr>
              <a:t> </a:t>
            </a:r>
            <a:r>
              <a:rPr lang="en-US" altLang="ko-KR" sz="1600" dirty="0">
                <a:latin typeface="Times New Roman" charset="0"/>
                <a:ea typeface="Times New Roman" charset="0"/>
                <a:cs typeface="Times New Roman" charset="0"/>
              </a:rPr>
              <a:t>Arizona State University</a:t>
            </a:r>
            <a:r>
              <a:rPr lang="en-US" altLang="ko-KR" sz="1600" b="1" dirty="0">
                <a:latin typeface="Times New Roman" charset="0"/>
                <a:ea typeface="Times New Roman" charset="0"/>
                <a:cs typeface="Times New Roman" charset="0"/>
              </a:rPr>
              <a:t/>
            </a:r>
            <a:br>
              <a:rPr lang="en-US" altLang="ko-KR" sz="1600" b="1" dirty="0">
                <a:latin typeface="Times New Roman" charset="0"/>
                <a:ea typeface="Times New Roman" charset="0"/>
                <a:cs typeface="Times New Roman" charset="0"/>
              </a:rPr>
            </a:br>
            <a:r>
              <a:rPr lang="en-US" altLang="ko-KR" sz="2000" b="1" dirty="0">
                <a:latin typeface="Times New Roman" charset="0"/>
                <a:ea typeface="Times New Roman" charset="0"/>
                <a:cs typeface="Times New Roman" charset="0"/>
              </a:rPr>
              <a:t>Joanne Jung-</a:t>
            </a:r>
            <a:r>
              <a:rPr lang="en-US" altLang="ko-KR" sz="2000" b="1" dirty="0" err="1">
                <a:latin typeface="Times New Roman" charset="0"/>
                <a:ea typeface="Times New Roman" charset="0"/>
                <a:cs typeface="Times New Roman" charset="0"/>
              </a:rPr>
              <a:t>Eun</a:t>
            </a:r>
            <a:r>
              <a:rPr lang="en-US" altLang="ko-KR" sz="2000" b="1" dirty="0">
                <a:latin typeface="Times New Roman" charset="0"/>
                <a:ea typeface="Times New Roman" charset="0"/>
                <a:cs typeface="Times New Roman" charset="0"/>
              </a:rPr>
              <a:t> </a:t>
            </a:r>
            <a:r>
              <a:rPr lang="en-US" altLang="ko-KR" sz="2000" b="1" dirty="0" err="1">
                <a:latin typeface="Times New Roman" charset="0"/>
                <a:ea typeface="Times New Roman" charset="0"/>
                <a:cs typeface="Times New Roman" charset="0"/>
              </a:rPr>
              <a:t>Yoo</a:t>
            </a:r>
            <a:r>
              <a:rPr lang="en-US" altLang="ko-KR" sz="2000" b="1" dirty="0">
                <a:latin typeface="Times New Roman" charset="0"/>
                <a:ea typeface="Times New Roman" charset="0"/>
                <a:cs typeface="Times New Roman" charset="0"/>
              </a:rPr>
              <a:t>, </a:t>
            </a:r>
            <a:r>
              <a:rPr lang="en-US" altLang="ko-KR" sz="2000" dirty="0">
                <a:latin typeface="Times New Roman" charset="0"/>
                <a:ea typeface="Times New Roman" charset="0"/>
                <a:cs typeface="Times New Roman" charset="0"/>
              </a:rPr>
              <a:t>Associate Professor</a:t>
            </a:r>
            <a:r>
              <a:rPr lang="en-US" altLang="ko-KR" sz="2000" b="1" dirty="0">
                <a:latin typeface="Times New Roman" charset="0"/>
                <a:ea typeface="Times New Roman" charset="0"/>
                <a:cs typeface="Times New Roman" charset="0"/>
              </a:rPr>
              <a:t/>
            </a:r>
            <a:br>
              <a:rPr lang="en-US" altLang="ko-KR" sz="2000" b="1" dirty="0">
                <a:latin typeface="Times New Roman" charset="0"/>
                <a:ea typeface="Times New Roman" charset="0"/>
                <a:cs typeface="Times New Roman" charset="0"/>
              </a:rPr>
            </a:br>
            <a:r>
              <a:rPr lang="en-US" altLang="ko-KR" sz="1600" dirty="0">
                <a:latin typeface="Times New Roman" charset="0"/>
                <a:ea typeface="Times New Roman" charset="0"/>
                <a:cs typeface="Times New Roman" charset="0"/>
              </a:rPr>
              <a:t>Department of Hotel, Restaurant &amp; Institutional </a:t>
            </a:r>
            <a:r>
              <a:rPr lang="en-US" altLang="ko-KR" sz="1600" dirty="0" smtClean="0">
                <a:latin typeface="Times New Roman" charset="0"/>
                <a:ea typeface="Times New Roman" charset="0"/>
                <a:cs typeface="Times New Roman" charset="0"/>
              </a:rPr>
              <a:t>Management</a:t>
            </a:r>
            <a:endParaRPr lang="en-US" altLang="ko-KR" sz="1600" dirty="0">
              <a:latin typeface="Times New Roman" charset="0"/>
              <a:ea typeface="Times New Roman" charset="0"/>
              <a:cs typeface="Times New Roman" charset="0"/>
            </a:endParaRPr>
          </a:p>
          <a:p>
            <a:pPr algn="r"/>
            <a:r>
              <a:rPr lang="en-US" altLang="ko-KR" sz="1600" dirty="0" smtClean="0">
                <a:latin typeface="Times New Roman" charset="0"/>
                <a:ea typeface="Times New Roman" charset="0"/>
                <a:cs typeface="Times New Roman" charset="0"/>
              </a:rPr>
              <a:t> </a:t>
            </a:r>
            <a:r>
              <a:rPr lang="en-US" altLang="ko-KR" sz="1600" dirty="0">
                <a:latin typeface="Times New Roman" charset="0"/>
                <a:ea typeface="Times New Roman" charset="0"/>
                <a:cs typeface="Times New Roman" charset="0"/>
              </a:rPr>
              <a:t>University of Delaware</a:t>
            </a:r>
            <a:r>
              <a:rPr lang="en-US" altLang="ko-KR" sz="1600" b="1" dirty="0">
                <a:latin typeface="Times New Roman" charset="0"/>
                <a:ea typeface="Times New Roman" charset="0"/>
                <a:cs typeface="Times New Roman" charset="0"/>
              </a:rPr>
              <a:t/>
            </a:r>
            <a:br>
              <a:rPr lang="en-US" altLang="ko-KR" sz="1600" b="1" dirty="0">
                <a:latin typeface="Times New Roman" charset="0"/>
                <a:ea typeface="Times New Roman" charset="0"/>
                <a:cs typeface="Times New Roman" charset="0"/>
              </a:rPr>
            </a:br>
            <a:endParaRPr lang="en-US" sz="1600" dirty="0"/>
          </a:p>
        </p:txBody>
      </p:sp>
    </p:spTree>
    <p:extLst>
      <p:ext uri="{BB962C8B-B14F-4D97-AF65-F5344CB8AC3E}">
        <p14:creationId xmlns:p14="http://schemas.microsoft.com/office/powerpoint/2010/main" val="13401399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ko-KR" dirty="0">
                <a:solidFill>
                  <a:srgbClr val="000000"/>
                </a:solidFill>
                <a:ea typeface="굴림" charset="0"/>
                <a:cs typeface="Tw Cen MT"/>
              </a:rPr>
              <a:t>Findings </a:t>
            </a:r>
            <a:endParaRPr lang="en-US" dirty="0"/>
          </a:p>
        </p:txBody>
      </p:sp>
      <p:sp>
        <p:nvSpPr>
          <p:cNvPr id="3" name="Content Placeholder 2"/>
          <p:cNvSpPr>
            <a:spLocks noGrp="1"/>
          </p:cNvSpPr>
          <p:nvPr>
            <p:ph sz="quarter" idx="1"/>
          </p:nvPr>
        </p:nvSpPr>
        <p:spPr>
          <a:xfrm>
            <a:off x="293064" y="1600200"/>
            <a:ext cx="8472984" cy="4495800"/>
          </a:xfrm>
        </p:spPr>
        <p:txBody>
          <a:bodyPr>
            <a:normAutofit fontScale="85000" lnSpcReduction="20000"/>
          </a:bodyPr>
          <a:lstStyle/>
          <a:p>
            <a:pPr defTabSz="3086100">
              <a:buFont typeface="Arial" charset="0"/>
              <a:buChar char="•"/>
              <a:defRPr/>
            </a:pPr>
            <a:r>
              <a:rPr lang="en-US" altLang="ko-KR" sz="2000" dirty="0" smtClean="0">
                <a:solidFill>
                  <a:srgbClr val="000000"/>
                </a:solidFill>
                <a:latin typeface="Tw Cen MT"/>
                <a:ea typeface="굴림" charset="0"/>
                <a:cs typeface="Tw Cen MT"/>
              </a:rPr>
              <a:t> </a:t>
            </a:r>
            <a:r>
              <a:rPr lang="en-US" altLang="ko-KR" sz="3200" dirty="0">
                <a:solidFill>
                  <a:srgbClr val="000000"/>
                </a:solidFill>
                <a:latin typeface="Tw Cen MT"/>
                <a:ea typeface="굴림" pitchFamily="34" charset="-127"/>
                <a:cs typeface="Tw Cen MT"/>
              </a:rPr>
              <a:t>Structural Equation Modeling</a:t>
            </a:r>
          </a:p>
          <a:p>
            <a:pPr defTabSz="3086100">
              <a:buFontTx/>
              <a:buChar char="•"/>
              <a:defRPr/>
            </a:pPr>
            <a:endParaRPr lang="en-US" altLang="ko-KR" sz="1200" dirty="0">
              <a:solidFill>
                <a:srgbClr val="000000"/>
              </a:solidFill>
              <a:latin typeface="Tw Cen MT"/>
              <a:ea typeface="굴림" pitchFamily="34" charset="-127"/>
              <a:cs typeface="Tw Cen MT"/>
            </a:endParaRPr>
          </a:p>
          <a:p>
            <a:pPr marL="914400" lvl="1" indent="-457200" defTabSz="3086100">
              <a:buFont typeface="Courier New"/>
              <a:buChar char="o"/>
              <a:defRPr/>
            </a:pPr>
            <a:r>
              <a:rPr lang="en-US" sz="2800" dirty="0">
                <a:solidFill>
                  <a:srgbClr val="000000"/>
                </a:solidFill>
                <a:latin typeface="Tw Cen MT"/>
                <a:cs typeface="Tw Cen MT"/>
              </a:rPr>
              <a:t>Amos 22.0 software (Arbuckle, 2007) was utilized to perform the SEM with all the casual relationships being tested simultaneously.</a:t>
            </a:r>
          </a:p>
          <a:p>
            <a:pPr lvl="1" defTabSz="3086100">
              <a:buFont typeface="Courier New"/>
              <a:buChar char="o"/>
              <a:defRPr/>
            </a:pPr>
            <a:endParaRPr lang="en-US" sz="1200" dirty="0">
              <a:solidFill>
                <a:srgbClr val="000000"/>
              </a:solidFill>
              <a:latin typeface="Tw Cen MT"/>
              <a:cs typeface="Tw Cen MT"/>
            </a:endParaRPr>
          </a:p>
          <a:p>
            <a:pPr marL="914400" lvl="1" indent="-457200" defTabSz="3086100">
              <a:buFont typeface="Courier New"/>
              <a:buChar char="o"/>
              <a:defRPr/>
            </a:pPr>
            <a:r>
              <a:rPr lang="en-US" sz="2800" dirty="0">
                <a:solidFill>
                  <a:srgbClr val="000000"/>
                </a:solidFill>
                <a:latin typeface="Tw Cen MT"/>
                <a:cs typeface="Tw Cen MT"/>
              </a:rPr>
              <a:t>The current study included six total constructs including three convention factors, individual experiential value, shared experiential value and customer satisfaction. </a:t>
            </a:r>
            <a:endParaRPr lang="en-US" altLang="ko-KR" sz="2800" dirty="0">
              <a:solidFill>
                <a:srgbClr val="000000"/>
              </a:solidFill>
              <a:latin typeface="Tw Cen MT"/>
              <a:ea typeface="굴림" pitchFamily="34" charset="-127"/>
              <a:cs typeface="Tw Cen MT"/>
            </a:endParaRPr>
          </a:p>
          <a:p>
            <a:pPr marL="171450" indent="-171450" defTabSz="3086100">
              <a:buFont typeface="Courier New"/>
              <a:buChar char="o"/>
              <a:defRPr/>
            </a:pPr>
            <a:endParaRPr lang="en-US" altLang="ko-KR" sz="1200" dirty="0">
              <a:solidFill>
                <a:srgbClr val="000000"/>
              </a:solidFill>
              <a:latin typeface="Tw Cen MT"/>
              <a:ea typeface="굴림" pitchFamily="34" charset="-127"/>
              <a:cs typeface="Tw Cen MT"/>
            </a:endParaRPr>
          </a:p>
          <a:p>
            <a:pPr marL="914400" lvl="1" indent="-457200" defTabSz="3086100">
              <a:buFont typeface="Courier New"/>
              <a:buChar char="o"/>
              <a:defRPr/>
            </a:pPr>
            <a:r>
              <a:rPr lang="en-US" sz="2800" dirty="0">
                <a:solidFill>
                  <a:srgbClr val="000000"/>
                </a:solidFill>
                <a:latin typeface="Tw Cen MT"/>
                <a:cs typeface="Tw Cen MT"/>
              </a:rPr>
              <a:t>Based on the value of all the correlation estimates between the associated constructs, all values fell in the acceptable range (p&lt;.85, p&gt;.10) which indicated that the discriminant validity of the constructs was supported.</a:t>
            </a:r>
          </a:p>
        </p:txBody>
      </p:sp>
    </p:spTree>
    <p:extLst>
      <p:ext uri="{BB962C8B-B14F-4D97-AF65-F5344CB8AC3E}">
        <p14:creationId xmlns:p14="http://schemas.microsoft.com/office/powerpoint/2010/main" val="20371626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ko-KR" dirty="0">
                <a:solidFill>
                  <a:srgbClr val="000000"/>
                </a:solidFill>
                <a:ea typeface="굴림" charset="0"/>
                <a:cs typeface="Tw Cen MT"/>
              </a:rPr>
              <a:t>Findings </a:t>
            </a:r>
            <a:endParaRPr lang="en-US" dirty="0"/>
          </a:p>
        </p:txBody>
      </p:sp>
      <p:sp>
        <p:nvSpPr>
          <p:cNvPr id="3" name="Content Placeholder 2"/>
          <p:cNvSpPr>
            <a:spLocks noGrp="1"/>
          </p:cNvSpPr>
          <p:nvPr>
            <p:ph sz="quarter" idx="1"/>
          </p:nvPr>
        </p:nvSpPr>
        <p:spPr>
          <a:xfrm>
            <a:off x="227939" y="1600200"/>
            <a:ext cx="8759353" cy="4993248"/>
          </a:xfrm>
        </p:spPr>
        <p:txBody>
          <a:bodyPr>
            <a:noAutofit/>
          </a:bodyPr>
          <a:lstStyle/>
          <a:p>
            <a:pPr marL="457200" indent="-457200" defTabSz="3086100">
              <a:buFont typeface="Arial"/>
              <a:buChar char="•"/>
              <a:defRPr/>
            </a:pPr>
            <a:r>
              <a:rPr lang="en-US" sz="2400" dirty="0" smtClean="0"/>
              <a:t>The excitement service quality factors have an influence on both individual and shared experiential consumption values which can have an effect on the overall satisfaction of the PCC. </a:t>
            </a:r>
            <a:endParaRPr lang="en-US" sz="1200" dirty="0" smtClean="0"/>
          </a:p>
          <a:p>
            <a:pPr marL="457200" indent="-457200" defTabSz="3086100">
              <a:buFont typeface="Arial"/>
              <a:buChar char="•"/>
              <a:defRPr/>
            </a:pPr>
            <a:r>
              <a:rPr lang="en-US" sz="2400" dirty="0" smtClean="0"/>
              <a:t>More specifically, only perceived quality of the excitement services have a significant influence on individual experiential value </a:t>
            </a:r>
            <a:r>
              <a:rPr lang="en-US" sz="1800" dirty="0" smtClean="0"/>
              <a:t>(β=.41, p&lt;.01) </a:t>
            </a:r>
            <a:r>
              <a:rPr lang="en-US" sz="2400" dirty="0" smtClean="0"/>
              <a:t>and shared experiential value </a:t>
            </a:r>
            <a:r>
              <a:rPr lang="en-US" sz="1800" dirty="0" smtClean="0"/>
              <a:t>(β=.34, p&lt;.05)</a:t>
            </a:r>
            <a:r>
              <a:rPr lang="en-US" sz="2400" dirty="0" smtClean="0"/>
              <a:t>.</a:t>
            </a:r>
            <a:endParaRPr lang="en-US" sz="1200" dirty="0" smtClean="0"/>
          </a:p>
          <a:p>
            <a:pPr marL="457200" indent="-457200" defTabSz="3086100">
              <a:buFont typeface="Arial"/>
              <a:buChar char="•"/>
              <a:defRPr/>
            </a:pPr>
            <a:r>
              <a:rPr lang="en-US" sz="2400" dirty="0" smtClean="0"/>
              <a:t>The evoked individual and shared experience value have a significant effect on the overall satisfaction of the convention center </a:t>
            </a:r>
            <a:r>
              <a:rPr lang="en-US" sz="1800" dirty="0" smtClean="0"/>
              <a:t>(β=.73, p&lt;.001, β=.21, p&lt;.001)</a:t>
            </a:r>
            <a:r>
              <a:rPr lang="en-US" sz="2400" dirty="0" smtClean="0"/>
              <a:t>.  </a:t>
            </a:r>
            <a:endParaRPr lang="en-US" sz="1200" dirty="0" smtClean="0"/>
          </a:p>
          <a:p>
            <a:pPr marL="457200" indent="-457200" defTabSz="3086100">
              <a:buFont typeface="Arial"/>
              <a:buChar char="•"/>
              <a:defRPr/>
            </a:pPr>
            <a:r>
              <a:rPr lang="en-US" sz="2400" dirty="0" smtClean="0"/>
              <a:t>In sum, customers’ perceived service quality induces customers’ overall satisfaction through experiential consumption value (individual and shared experiential value). </a:t>
            </a:r>
          </a:p>
        </p:txBody>
      </p:sp>
    </p:spTree>
    <p:extLst>
      <p:ext uri="{BB962C8B-B14F-4D97-AF65-F5344CB8AC3E}">
        <p14:creationId xmlns:p14="http://schemas.microsoft.com/office/powerpoint/2010/main" val="12574754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ko-KR" dirty="0">
                <a:solidFill>
                  <a:srgbClr val="000000"/>
                </a:solidFill>
                <a:ea typeface="굴림" charset="0"/>
                <a:cs typeface="Times New Roman" charset="0"/>
              </a:rPr>
              <a:t>Discussions and </a:t>
            </a:r>
            <a:r>
              <a:rPr lang="en-US" altLang="ko-KR" dirty="0" smtClean="0">
                <a:solidFill>
                  <a:srgbClr val="000000"/>
                </a:solidFill>
                <a:ea typeface="굴림" charset="0"/>
                <a:cs typeface="Times New Roman" charset="0"/>
              </a:rPr>
              <a:t>Implications</a:t>
            </a:r>
            <a:endParaRPr lang="en-US" dirty="0">
              <a:solidFill>
                <a:srgbClr val="000000"/>
              </a:solidFill>
            </a:endParaRPr>
          </a:p>
        </p:txBody>
      </p:sp>
      <p:sp>
        <p:nvSpPr>
          <p:cNvPr id="3" name="Content Placeholder 2"/>
          <p:cNvSpPr>
            <a:spLocks noGrp="1"/>
          </p:cNvSpPr>
          <p:nvPr>
            <p:ph sz="quarter" idx="1"/>
          </p:nvPr>
        </p:nvSpPr>
        <p:spPr>
          <a:xfrm>
            <a:off x="244220" y="1600199"/>
            <a:ext cx="8759354" cy="5074649"/>
          </a:xfrm>
        </p:spPr>
        <p:txBody>
          <a:bodyPr>
            <a:normAutofit fontScale="85000" lnSpcReduction="10000"/>
          </a:bodyPr>
          <a:lstStyle/>
          <a:p>
            <a:pPr defTabSz="3086100">
              <a:defRPr/>
            </a:pPr>
            <a:endParaRPr lang="en-US" sz="1200" dirty="0">
              <a:solidFill>
                <a:srgbClr val="000000"/>
              </a:solidFill>
            </a:endParaRPr>
          </a:p>
          <a:p>
            <a:pPr marL="457200" indent="-457200" defTabSz="3086100">
              <a:buFont typeface="Arial"/>
              <a:buChar char="•"/>
              <a:defRPr/>
            </a:pPr>
            <a:r>
              <a:rPr lang="en-US" sz="2800" dirty="0">
                <a:solidFill>
                  <a:srgbClr val="000000"/>
                </a:solidFill>
              </a:rPr>
              <a:t>This study can serve as the basis for future research on experiential marketing and customer satisfaction with convention product or service. </a:t>
            </a:r>
            <a:endParaRPr lang="en-US" sz="1200" dirty="0">
              <a:solidFill>
                <a:srgbClr val="000000"/>
              </a:solidFill>
            </a:endParaRPr>
          </a:p>
          <a:p>
            <a:pPr marL="457200" indent="-457200" defTabSz="3086100">
              <a:buFont typeface="Arial"/>
              <a:buChar char="•"/>
              <a:defRPr/>
            </a:pPr>
            <a:r>
              <a:rPr lang="en-US" sz="2800" dirty="0">
                <a:solidFill>
                  <a:srgbClr val="000000"/>
                </a:solidFill>
              </a:rPr>
              <a:t>This study provides important insights with respect to enhancing their competitiveness. </a:t>
            </a:r>
          </a:p>
          <a:p>
            <a:pPr marL="800100" lvl="1" indent="-342900">
              <a:spcBef>
                <a:spcPts val="700"/>
              </a:spcBef>
              <a:buClrTx/>
              <a:buSzPct val="60000"/>
              <a:buFont typeface="Courier New"/>
              <a:buChar char="o"/>
              <a:defRPr/>
            </a:pPr>
            <a:r>
              <a:rPr lang="en-US" sz="2400" dirty="0">
                <a:solidFill>
                  <a:srgbClr val="000000"/>
                </a:solidFill>
              </a:rPr>
              <a:t>Identify distinctive services and venue facilities</a:t>
            </a:r>
          </a:p>
          <a:p>
            <a:pPr marL="800100" lvl="1" indent="-342900">
              <a:spcBef>
                <a:spcPts val="700"/>
              </a:spcBef>
              <a:buClrTx/>
              <a:buSzPct val="60000"/>
              <a:buFont typeface="Courier New"/>
              <a:buChar char="o"/>
              <a:defRPr/>
            </a:pPr>
            <a:r>
              <a:rPr lang="en-US" sz="2400" dirty="0">
                <a:solidFill>
                  <a:srgbClr val="000000"/>
                </a:solidFill>
              </a:rPr>
              <a:t>Provide service excellence</a:t>
            </a:r>
          </a:p>
          <a:p>
            <a:pPr marL="800100" lvl="1" indent="-342900">
              <a:spcBef>
                <a:spcPts val="700"/>
              </a:spcBef>
              <a:buClrTx/>
              <a:buSzPct val="60000"/>
              <a:buFont typeface="Courier New"/>
              <a:buChar char="o"/>
              <a:defRPr/>
            </a:pPr>
            <a:r>
              <a:rPr lang="en-US" sz="2400" dirty="0">
                <a:solidFill>
                  <a:srgbClr val="000000"/>
                </a:solidFill>
              </a:rPr>
              <a:t>Create the different level of customers’ memorable </a:t>
            </a:r>
            <a:r>
              <a:rPr lang="en-US" sz="2400" dirty="0" smtClean="0">
                <a:solidFill>
                  <a:srgbClr val="000000"/>
                </a:solidFill>
              </a:rPr>
              <a:t>experiences</a:t>
            </a:r>
            <a:endParaRPr lang="en-US" sz="1200" dirty="0">
              <a:solidFill>
                <a:srgbClr val="000000"/>
              </a:solidFill>
            </a:endParaRPr>
          </a:p>
          <a:p>
            <a:pPr marL="457200" indent="-457200" defTabSz="3086100">
              <a:buFont typeface="Arial"/>
              <a:buChar char="•"/>
              <a:defRPr/>
            </a:pPr>
            <a:r>
              <a:rPr lang="en-US" sz="2800" dirty="0">
                <a:solidFill>
                  <a:srgbClr val="000000"/>
                </a:solidFill>
              </a:rPr>
              <a:t>The current study provides managers with valuable insights to implement experiential marketing strategies to market their convention facility. </a:t>
            </a:r>
            <a:endParaRPr lang="en-US" sz="1200" dirty="0">
              <a:solidFill>
                <a:srgbClr val="000000"/>
              </a:solidFill>
            </a:endParaRPr>
          </a:p>
          <a:p>
            <a:pPr marL="457200" indent="-457200" defTabSz="3086100">
              <a:buFont typeface="Arial"/>
              <a:buChar char="•"/>
              <a:defRPr/>
            </a:pPr>
            <a:r>
              <a:rPr lang="en-US" sz="2800" dirty="0">
                <a:solidFill>
                  <a:srgbClr val="000000"/>
                </a:solidFill>
              </a:rPr>
              <a:t>It helps convention centers develop effective promotional strategies and gain a competitive advantage over other convention centers</a:t>
            </a:r>
          </a:p>
          <a:p>
            <a:endParaRPr lang="en-US" dirty="0">
              <a:solidFill>
                <a:srgbClr val="000000"/>
              </a:solidFill>
            </a:endParaRPr>
          </a:p>
        </p:txBody>
      </p:sp>
    </p:spTree>
    <p:extLst>
      <p:ext uri="{BB962C8B-B14F-4D97-AF65-F5344CB8AC3E}">
        <p14:creationId xmlns:p14="http://schemas.microsoft.com/office/powerpoint/2010/main" val="38423478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defTabSz="3086100"/>
            <a:r>
              <a:rPr lang="en-US" altLang="ko-KR" dirty="0">
                <a:solidFill>
                  <a:srgbClr val="000000"/>
                </a:solidFill>
                <a:latin typeface="Calibri" charset="0"/>
                <a:ea typeface="굴림" charset="0"/>
                <a:cs typeface="굴림" charset="0"/>
              </a:rPr>
              <a:t>Introduction</a:t>
            </a:r>
          </a:p>
        </p:txBody>
      </p:sp>
      <p:sp>
        <p:nvSpPr>
          <p:cNvPr id="3" name="Content Placeholder 2"/>
          <p:cNvSpPr>
            <a:spLocks noGrp="1"/>
          </p:cNvSpPr>
          <p:nvPr>
            <p:ph sz="quarter" idx="1"/>
          </p:nvPr>
        </p:nvSpPr>
        <p:spPr>
          <a:xfrm>
            <a:off x="612648" y="1600200"/>
            <a:ext cx="8153400" cy="5025808"/>
          </a:xfrm>
        </p:spPr>
        <p:txBody>
          <a:bodyPr>
            <a:normAutofit fontScale="77500" lnSpcReduction="20000"/>
          </a:bodyPr>
          <a:lstStyle/>
          <a:p>
            <a:pPr defTabSz="3086100">
              <a:buFont typeface="Wingdings" charset="2"/>
              <a:buChar char="§"/>
            </a:pPr>
            <a:r>
              <a:rPr lang="en-US" sz="3200" dirty="0" smtClean="0">
                <a:latin typeface="Tw Cen MT"/>
                <a:ea typeface="ＭＳ Ｐゴシック" charset="0"/>
                <a:cs typeface="Tw Cen MT"/>
              </a:rPr>
              <a:t>The industry has viewed attendee-centered service to be a key ingredient in creating high-quality experience, while today’s consumption is now changing from commodities, goods, and services to experiences (Schmitt, 1999). </a:t>
            </a:r>
          </a:p>
          <a:p>
            <a:pPr defTabSz="3086100">
              <a:buFont typeface="Wingdings" charset="2"/>
              <a:buChar char="§"/>
            </a:pPr>
            <a:endParaRPr lang="en-US" altLang="ko-KR" sz="1400" dirty="0" smtClean="0">
              <a:effectLst>
                <a:outerShdw blurRad="38100" dist="38100" dir="2700000" algn="tl">
                  <a:srgbClr val="000000"/>
                </a:outerShdw>
              </a:effectLst>
              <a:latin typeface="Tw Cen MT"/>
              <a:ea typeface="굴림" charset="0"/>
              <a:cs typeface="Tw Cen MT"/>
            </a:endParaRPr>
          </a:p>
          <a:p>
            <a:pPr defTabSz="3086100">
              <a:buFont typeface="Wingdings" charset="2"/>
              <a:buChar char="§"/>
            </a:pPr>
            <a:r>
              <a:rPr lang="en-US" sz="3200" dirty="0" smtClean="0">
                <a:latin typeface="Tw Cen MT"/>
                <a:ea typeface="ＭＳ Ｐゴシック" charset="0"/>
                <a:cs typeface="Tw Cen MT"/>
              </a:rPr>
              <a:t>Customer experiences influence the perception of service quality and satisfaction. However, relatively few studies have examined how attendees perceive their experience while attending an event at a convention center and the relationship between the perceived service quality and attendees’ experiential consumption values. </a:t>
            </a:r>
          </a:p>
          <a:p>
            <a:pPr defTabSz="3086100">
              <a:buFont typeface="Wingdings" charset="2"/>
              <a:buChar char="§"/>
            </a:pPr>
            <a:endParaRPr lang="en-US" sz="1400" dirty="0" smtClean="0">
              <a:effectLst>
                <a:outerShdw blurRad="38100" dist="38100" dir="2700000" algn="tl">
                  <a:srgbClr val="000000"/>
                </a:outerShdw>
              </a:effectLst>
              <a:latin typeface="Tw Cen MT"/>
              <a:ea typeface="ＭＳ Ｐゴシック" charset="0"/>
              <a:cs typeface="Tw Cen MT"/>
            </a:endParaRPr>
          </a:p>
          <a:p>
            <a:pPr defTabSz="3086100">
              <a:buFont typeface="Wingdings" charset="2"/>
              <a:buChar char="§"/>
            </a:pPr>
            <a:r>
              <a:rPr lang="en-US" sz="3200" dirty="0" smtClean="0">
                <a:latin typeface="Tw Cen MT"/>
                <a:ea typeface="ＭＳ Ｐゴシック" charset="0"/>
                <a:cs typeface="Tw Cen MT"/>
              </a:rPr>
              <a:t>This study aims to understand the role of individual experiential values and the relationship between different level of service quality, experiential value, and satisfaction of the entire convention facility. </a:t>
            </a:r>
          </a:p>
          <a:p>
            <a:endParaRPr lang="en-US" dirty="0">
              <a:latin typeface="TM Cent"/>
              <a:cs typeface="TM Cent"/>
            </a:endParaRPr>
          </a:p>
        </p:txBody>
      </p:sp>
    </p:spTree>
    <p:extLst>
      <p:ext uri="{BB962C8B-B14F-4D97-AF65-F5344CB8AC3E}">
        <p14:creationId xmlns:p14="http://schemas.microsoft.com/office/powerpoint/2010/main" val="3697082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ko-KR" dirty="0">
                <a:solidFill>
                  <a:srgbClr val="000000"/>
                </a:solidFill>
                <a:ea typeface="굴림" charset="0"/>
                <a:cs typeface="굴림" charset="0"/>
              </a:rPr>
              <a:t>Theoretical Background </a:t>
            </a:r>
            <a:endParaRPr lang="en-US" dirty="0">
              <a:solidFill>
                <a:srgbClr val="000000"/>
              </a:solidFill>
            </a:endParaRPr>
          </a:p>
        </p:txBody>
      </p:sp>
      <p:sp>
        <p:nvSpPr>
          <p:cNvPr id="3" name="Content Placeholder 2"/>
          <p:cNvSpPr>
            <a:spLocks noGrp="1"/>
          </p:cNvSpPr>
          <p:nvPr>
            <p:ph sz="quarter" idx="1"/>
          </p:nvPr>
        </p:nvSpPr>
        <p:spPr/>
        <p:txBody>
          <a:bodyPr>
            <a:normAutofit fontScale="92500"/>
          </a:bodyPr>
          <a:lstStyle/>
          <a:p>
            <a:pPr marL="0" indent="0" defTabSz="3086100">
              <a:buNone/>
              <a:defRPr/>
            </a:pPr>
            <a:endParaRPr lang="en-US" altLang="ko-KR" sz="1200" b="1" dirty="0">
              <a:effectLst>
                <a:outerShdw blurRad="38100" dist="38100" dir="2700000" algn="tl">
                  <a:srgbClr val="000000"/>
                </a:outerShdw>
              </a:effectLst>
              <a:latin typeface="Times New Roman" charset="0"/>
              <a:ea typeface="굴림" charset="0"/>
              <a:cs typeface="굴림" charset="0"/>
            </a:endParaRPr>
          </a:p>
          <a:p>
            <a:pPr marL="457200" indent="-457200" defTabSz="3086100">
              <a:buFont typeface="Arial"/>
              <a:buChar char="•"/>
              <a:defRPr/>
            </a:pPr>
            <a:r>
              <a:rPr lang="en-US" sz="2800" dirty="0">
                <a:ea typeface="ＭＳ Ｐゴシック" charset="0"/>
                <a:cs typeface="Arial"/>
              </a:rPr>
              <a:t>Convention Industry (CIC, 2014)</a:t>
            </a:r>
          </a:p>
          <a:p>
            <a:pPr marL="852488" lvl="1" indent="-395288">
              <a:buFont typeface="Courier New"/>
              <a:buChar char="o"/>
              <a:defRPr/>
            </a:pPr>
            <a:r>
              <a:rPr lang="en-US" sz="2400" dirty="0">
                <a:cs typeface="Arial"/>
              </a:rPr>
              <a:t>1.87 million meeting events</a:t>
            </a:r>
          </a:p>
          <a:p>
            <a:pPr marL="852488" lvl="1" indent="-395288">
              <a:buFont typeface="Courier New"/>
              <a:buChar char="o"/>
              <a:defRPr/>
            </a:pPr>
            <a:r>
              <a:rPr lang="en-US" sz="2400" dirty="0">
                <a:cs typeface="Arial"/>
              </a:rPr>
              <a:t>$280 billion in spending</a:t>
            </a:r>
          </a:p>
          <a:p>
            <a:pPr marL="852488" lvl="1" indent="-395288">
              <a:buFont typeface="Courier New"/>
              <a:buChar char="o"/>
              <a:defRPr/>
            </a:pPr>
            <a:r>
              <a:rPr lang="en-US" sz="2400" dirty="0">
                <a:cs typeface="Arial"/>
              </a:rPr>
              <a:t>1.78 million jobs</a:t>
            </a:r>
          </a:p>
          <a:p>
            <a:pPr marL="852488" lvl="1" indent="-395288">
              <a:buFont typeface="Courier New"/>
              <a:buChar char="o"/>
              <a:defRPr/>
            </a:pPr>
            <a:r>
              <a:rPr lang="en-US" sz="2400" dirty="0">
                <a:cs typeface="Arial"/>
              </a:rPr>
              <a:t>$67 billion in labor revenue</a:t>
            </a:r>
            <a:endParaRPr lang="en-US" altLang="ko-KR" sz="2400" dirty="0">
              <a:ea typeface="굴림" charset="0"/>
              <a:cs typeface="Arial"/>
            </a:endParaRPr>
          </a:p>
          <a:p>
            <a:pPr marL="171450" indent="-171450" defTabSz="3086100">
              <a:buFont typeface="Arial"/>
              <a:buChar char="•"/>
              <a:defRPr/>
            </a:pPr>
            <a:endParaRPr lang="en-US" altLang="ko-KR" sz="1200" dirty="0">
              <a:ea typeface="굴림" charset="0"/>
              <a:cs typeface="Arial"/>
            </a:endParaRPr>
          </a:p>
          <a:p>
            <a:pPr marL="457200" indent="-457200">
              <a:buFont typeface="Arial"/>
              <a:buChar char="•"/>
              <a:defRPr/>
            </a:pPr>
            <a:r>
              <a:rPr lang="en-US" sz="2800" dirty="0">
                <a:cs typeface="Arial"/>
              </a:rPr>
              <a:t>Lee and Park (2002) defined ‘Convention Service’ as</a:t>
            </a:r>
          </a:p>
          <a:p>
            <a:pPr marL="800100" lvl="1" indent="-342900">
              <a:buFont typeface="Courier New"/>
              <a:buChar char="o"/>
              <a:defRPr/>
            </a:pPr>
            <a:r>
              <a:rPr lang="en-US" sz="2400" dirty="0">
                <a:cs typeface="Arial"/>
              </a:rPr>
              <a:t>The sum of all services from attendees’ arrival to departure</a:t>
            </a:r>
          </a:p>
          <a:p>
            <a:pPr marL="800100" lvl="1" indent="-342900">
              <a:buFont typeface="Courier New"/>
              <a:buChar char="o"/>
              <a:defRPr/>
            </a:pPr>
            <a:r>
              <a:rPr lang="en-US" sz="2400" dirty="0">
                <a:cs typeface="Arial"/>
              </a:rPr>
              <a:t>Convention-related activities</a:t>
            </a:r>
          </a:p>
          <a:p>
            <a:pPr marL="800100" lvl="1" indent="-342900">
              <a:buFont typeface="Courier New"/>
              <a:buChar char="o"/>
              <a:defRPr/>
            </a:pPr>
            <a:r>
              <a:rPr lang="en-US" sz="2400" dirty="0">
                <a:cs typeface="Arial"/>
              </a:rPr>
              <a:t>The combination of tangible and intangible services</a:t>
            </a:r>
          </a:p>
          <a:p>
            <a:endParaRPr lang="en-US" dirty="0"/>
          </a:p>
        </p:txBody>
      </p:sp>
    </p:spTree>
    <p:extLst>
      <p:ext uri="{BB962C8B-B14F-4D97-AF65-F5344CB8AC3E}">
        <p14:creationId xmlns:p14="http://schemas.microsoft.com/office/powerpoint/2010/main" val="41722494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13969" y="1600200"/>
            <a:ext cx="8857042" cy="4960688"/>
          </a:xfrm>
        </p:spPr>
        <p:txBody>
          <a:bodyPr>
            <a:normAutofit fontScale="85000" lnSpcReduction="20000"/>
          </a:bodyPr>
          <a:lstStyle/>
          <a:p>
            <a:pPr marL="457200" indent="-457200" defTabSz="3086100">
              <a:buFont typeface="Arial"/>
              <a:buChar char="•"/>
              <a:defRPr/>
            </a:pPr>
            <a:r>
              <a:rPr lang="en-US" sz="2800" dirty="0">
                <a:ea typeface="ＭＳ Ｐゴシック" charset="0"/>
                <a:cs typeface="Arial"/>
              </a:rPr>
              <a:t>Applying </a:t>
            </a:r>
            <a:r>
              <a:rPr lang="en-US" sz="2800" dirty="0" err="1">
                <a:ea typeface="ＭＳ Ｐゴシック" charset="0"/>
                <a:cs typeface="Arial"/>
              </a:rPr>
              <a:t>Matzler</a:t>
            </a:r>
            <a:r>
              <a:rPr lang="en-US" sz="2800" dirty="0">
                <a:ea typeface="ＭＳ Ｐゴシック" charset="0"/>
                <a:cs typeface="Arial"/>
              </a:rPr>
              <a:t> and </a:t>
            </a:r>
            <a:r>
              <a:rPr lang="en-US" sz="2800" dirty="0" err="1">
                <a:ea typeface="ＭＳ Ｐゴシック" charset="0"/>
                <a:cs typeface="Arial"/>
              </a:rPr>
              <a:t>Sauerwein’s</a:t>
            </a:r>
            <a:r>
              <a:rPr lang="en-US" sz="2800" dirty="0">
                <a:ea typeface="ＭＳ Ｐゴシック" charset="0"/>
                <a:cs typeface="Arial"/>
              </a:rPr>
              <a:t> (2002) three-factor structure of customer service quality, this study divided service attributes into basic, performance, and excitement factors.</a:t>
            </a:r>
          </a:p>
          <a:p>
            <a:pPr marL="812800" lvl="1" indent="-355600" defTabSz="3086100">
              <a:buFont typeface="Courier New"/>
              <a:buChar char="o"/>
              <a:defRPr/>
            </a:pPr>
            <a:r>
              <a:rPr lang="en-US" sz="2400" b="1" i="1" dirty="0">
                <a:solidFill>
                  <a:srgbClr val="FF0000"/>
                </a:solidFill>
                <a:cs typeface="Arial"/>
              </a:rPr>
              <a:t>Basic factors </a:t>
            </a:r>
            <a:r>
              <a:rPr lang="en-US" sz="2400" dirty="0">
                <a:cs typeface="Arial"/>
              </a:rPr>
              <a:t>are defined as minimum requirements that cause dissatisfaction if not fulfilled, but do not lead to customer satisfaction if fulfilled or exceeded (Fuchs &amp; </a:t>
            </a:r>
            <a:r>
              <a:rPr lang="en-US" sz="2400" dirty="0" err="1">
                <a:cs typeface="Arial"/>
              </a:rPr>
              <a:t>Weiermair</a:t>
            </a:r>
            <a:r>
              <a:rPr lang="en-US" sz="2400" dirty="0">
                <a:cs typeface="Arial"/>
              </a:rPr>
              <a:t>, 2004; </a:t>
            </a:r>
            <a:r>
              <a:rPr lang="en-US" sz="2400" dirty="0" err="1">
                <a:cs typeface="Arial"/>
              </a:rPr>
              <a:t>Matzler</a:t>
            </a:r>
            <a:r>
              <a:rPr lang="en-US" sz="2400" dirty="0">
                <a:cs typeface="Arial"/>
              </a:rPr>
              <a:t> &amp; </a:t>
            </a:r>
            <a:r>
              <a:rPr lang="en-US" sz="2400" dirty="0" err="1">
                <a:cs typeface="Arial"/>
              </a:rPr>
              <a:t>Sauerwein</a:t>
            </a:r>
            <a:r>
              <a:rPr lang="en-US" sz="2400" dirty="0">
                <a:cs typeface="Arial"/>
              </a:rPr>
              <a:t>, 2002) including overall cleanliness, restroom accessibility, meeting facility maintenance, and etc.</a:t>
            </a:r>
          </a:p>
          <a:p>
            <a:pPr marL="812800" lvl="1" indent="-355600" defTabSz="3086100">
              <a:buFont typeface="Courier New"/>
              <a:buChar char="o"/>
              <a:defRPr/>
            </a:pPr>
            <a:endParaRPr lang="en-US" sz="800" dirty="0">
              <a:cs typeface="Arial"/>
            </a:endParaRPr>
          </a:p>
          <a:p>
            <a:pPr marL="812800" lvl="1" indent="-355600" defTabSz="3086100">
              <a:buFont typeface="Courier New"/>
              <a:buChar char="o"/>
              <a:defRPr/>
            </a:pPr>
            <a:r>
              <a:rPr lang="en-US" sz="2400" b="1" i="1" dirty="0">
                <a:solidFill>
                  <a:srgbClr val="FF0000"/>
                </a:solidFill>
                <a:cs typeface="Arial"/>
              </a:rPr>
              <a:t>Performance factors </a:t>
            </a:r>
            <a:r>
              <a:rPr lang="en-US" sz="2400" dirty="0">
                <a:cs typeface="Arial"/>
              </a:rPr>
              <a:t>are directly linked to customers’ needs and desires resulting in customers’ satisfaction if fulfilled, or leading to dissatisfaction if unfulfilled (Deng, </a:t>
            </a:r>
            <a:r>
              <a:rPr lang="en-US" sz="2400" dirty="0" err="1">
                <a:cs typeface="Arial"/>
              </a:rPr>
              <a:t>Kuo</a:t>
            </a:r>
            <a:r>
              <a:rPr lang="en-US" sz="2400" dirty="0">
                <a:cs typeface="Arial"/>
              </a:rPr>
              <a:t>, &amp; Chen, 2008), including Local food facilities, in-house food, F &amp; B outlets availability, and Wi-Fi availability.  </a:t>
            </a:r>
          </a:p>
          <a:p>
            <a:pPr marL="812800" lvl="1" indent="-355600" defTabSz="3086100">
              <a:buFont typeface="Courier New"/>
              <a:buChar char="o"/>
              <a:defRPr/>
            </a:pPr>
            <a:endParaRPr lang="en-US" sz="800" dirty="0">
              <a:cs typeface="Arial"/>
            </a:endParaRPr>
          </a:p>
          <a:p>
            <a:pPr marL="812800" lvl="1" indent="-355600" defTabSz="3086100">
              <a:buFont typeface="Courier New"/>
              <a:buChar char="o"/>
              <a:defRPr/>
            </a:pPr>
            <a:r>
              <a:rPr lang="en-US" sz="2400" b="1" i="1" dirty="0">
                <a:solidFill>
                  <a:srgbClr val="FF0000"/>
                </a:solidFill>
                <a:cs typeface="Arial"/>
              </a:rPr>
              <a:t>Excitement factors </a:t>
            </a:r>
            <a:r>
              <a:rPr lang="en-US" sz="2400" dirty="0">
                <a:cs typeface="Arial"/>
              </a:rPr>
              <a:t>are generally provided to customers beyond their needs and expectation; since these factors are unexpected and surprise customers, high performance on these factors influences far more on the overall customer satisfaction than low performance does (e.g., unique architecture design, night entertainment availability, green efforts, and </a:t>
            </a:r>
            <a:r>
              <a:rPr lang="en-US" sz="2400" dirty="0" err="1">
                <a:cs typeface="Arial"/>
              </a:rPr>
              <a:t>etc</a:t>
            </a:r>
            <a:r>
              <a:rPr lang="en-US" sz="2400" dirty="0">
                <a:cs typeface="Arial"/>
              </a:rPr>
              <a:t>).</a:t>
            </a:r>
          </a:p>
          <a:p>
            <a:pPr marL="0" indent="0">
              <a:buNone/>
            </a:pPr>
            <a:endParaRPr lang="en-US" dirty="0"/>
          </a:p>
        </p:txBody>
      </p:sp>
      <p:sp>
        <p:nvSpPr>
          <p:cNvPr id="5" name="Title 1"/>
          <p:cNvSpPr txBox="1">
            <a:spLocks/>
          </p:cNvSpPr>
          <p:nvPr/>
        </p:nvSpPr>
        <p:spPr>
          <a:xfrm>
            <a:off x="765048" y="267040"/>
            <a:ext cx="8153400" cy="990600"/>
          </a:xfrm>
          <a:prstGeom prst="rect">
            <a:avLst/>
          </a:prstGeom>
        </p:spPr>
        <p:txBody>
          <a:bodyPr vert="horz" anchor="ctr">
            <a:normAutofit/>
          </a:bodyPr>
          <a:lstStyle>
            <a:lvl1pPr algn="l" rtl="0" eaLnBrk="1" latinLnBrk="0" hangingPunct="1">
              <a:spcBef>
                <a:spcPct val="0"/>
              </a:spcBef>
              <a:buNone/>
              <a:defRPr kumimoji="0" sz="4400" kern="1200">
                <a:solidFill>
                  <a:schemeClr val="tx2"/>
                </a:solidFill>
                <a:latin typeface="+mj-lt"/>
                <a:ea typeface="+mj-ea"/>
                <a:cs typeface="+mj-cs"/>
              </a:defRPr>
            </a:lvl1pPr>
          </a:lstStyle>
          <a:p>
            <a:r>
              <a:rPr lang="en-US" altLang="ko-KR" dirty="0" smtClean="0">
                <a:solidFill>
                  <a:srgbClr val="000000"/>
                </a:solidFill>
                <a:ea typeface="굴림" charset="0"/>
                <a:cs typeface="굴림" charset="0"/>
              </a:rPr>
              <a:t>Theoretical Background </a:t>
            </a:r>
            <a:endParaRPr lang="en-US" dirty="0">
              <a:solidFill>
                <a:srgbClr val="000000"/>
              </a:solidFill>
            </a:endParaRPr>
          </a:p>
        </p:txBody>
      </p:sp>
    </p:spTree>
    <p:extLst>
      <p:ext uri="{BB962C8B-B14F-4D97-AF65-F5344CB8AC3E}">
        <p14:creationId xmlns:p14="http://schemas.microsoft.com/office/powerpoint/2010/main" val="30013241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25627" y="1600200"/>
            <a:ext cx="8440421" cy="2372149"/>
          </a:xfrm>
        </p:spPr>
        <p:txBody>
          <a:bodyPr>
            <a:noAutofit/>
          </a:bodyPr>
          <a:lstStyle/>
          <a:p>
            <a:pPr marL="457200" indent="-457200">
              <a:buFont typeface="Arial"/>
              <a:buChar char="•"/>
              <a:defRPr/>
            </a:pPr>
            <a:r>
              <a:rPr lang="en-US" sz="2400" dirty="0" smtClean="0">
                <a:cs typeface="Arial"/>
              </a:rPr>
              <a:t>According </a:t>
            </a:r>
            <a:r>
              <a:rPr lang="en-US" sz="2400" dirty="0">
                <a:cs typeface="Arial"/>
              </a:rPr>
              <a:t>to ‘experiential marketing’ by Schmitt (1999), experiences are caused by direct observation and/or participation in events; Customers receive each type of experiential stimulation (e.g., individual and shared experiences) via the process of experiencing services or products.</a:t>
            </a:r>
          </a:p>
          <a:p>
            <a:pPr marL="0" indent="0">
              <a:buNone/>
            </a:pPr>
            <a:endParaRPr lang="en-US" sz="2000" dirty="0"/>
          </a:p>
        </p:txBody>
      </p:sp>
      <p:sp>
        <p:nvSpPr>
          <p:cNvPr id="6" name="Title 1"/>
          <p:cNvSpPr txBox="1">
            <a:spLocks/>
          </p:cNvSpPr>
          <p:nvPr/>
        </p:nvSpPr>
        <p:spPr>
          <a:xfrm>
            <a:off x="765048" y="299600"/>
            <a:ext cx="8153400" cy="990600"/>
          </a:xfrm>
          <a:prstGeom prst="rect">
            <a:avLst/>
          </a:prstGeom>
        </p:spPr>
        <p:txBody>
          <a:bodyPr vert="horz" anchor="ctr">
            <a:normAutofit/>
          </a:bodyPr>
          <a:lstStyle>
            <a:lvl1pPr algn="l" rtl="0" eaLnBrk="1" latinLnBrk="0" hangingPunct="1">
              <a:spcBef>
                <a:spcPct val="0"/>
              </a:spcBef>
              <a:buNone/>
              <a:defRPr kumimoji="0" sz="4400" kern="1200">
                <a:solidFill>
                  <a:schemeClr val="tx2"/>
                </a:solidFill>
                <a:latin typeface="+mj-lt"/>
                <a:ea typeface="+mj-ea"/>
                <a:cs typeface="+mj-cs"/>
              </a:defRPr>
            </a:lvl1pPr>
          </a:lstStyle>
          <a:p>
            <a:r>
              <a:rPr lang="en-US" altLang="ko-KR" dirty="0" smtClean="0">
                <a:solidFill>
                  <a:srgbClr val="000000"/>
                </a:solidFill>
                <a:ea typeface="굴림" charset="0"/>
                <a:cs typeface="굴림" charset="0"/>
              </a:rPr>
              <a:t>Theoretical Background </a:t>
            </a:r>
            <a:endParaRPr lang="en-US" dirty="0">
              <a:solidFill>
                <a:srgbClr val="000000"/>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802673397"/>
              </p:ext>
            </p:extLst>
          </p:nvPr>
        </p:nvGraphicFramePr>
        <p:xfrm>
          <a:off x="246606" y="4257660"/>
          <a:ext cx="8704404" cy="2153994"/>
        </p:xfrm>
        <a:graphic>
          <a:graphicData uri="http://schemas.openxmlformats.org/drawingml/2006/table">
            <a:tbl>
              <a:tblPr firstRow="1" bandRow="1"/>
              <a:tblGrid>
                <a:gridCol w="4195647">
                  <a:extLst>
                    <a:ext uri="{9D8B030D-6E8A-4147-A177-3AD203B41FA5}">
                      <a16:colId xmlns:a16="http://schemas.microsoft.com/office/drawing/2014/main" val="20000"/>
                    </a:ext>
                  </a:extLst>
                </a:gridCol>
                <a:gridCol w="4508757">
                  <a:extLst>
                    <a:ext uri="{9D8B030D-6E8A-4147-A177-3AD203B41FA5}">
                      <a16:colId xmlns:a16="http://schemas.microsoft.com/office/drawing/2014/main" val="20001"/>
                    </a:ext>
                  </a:extLst>
                </a:gridCol>
              </a:tblGrid>
              <a:tr h="430810">
                <a:tc>
                  <a:txBody>
                    <a:bodyPr/>
                    <a:lstStyle>
                      <a:lvl1pPr marL="0" algn="l" rtl="0" eaLnBrk="1" latinLnBrk="0" hangingPunct="1">
                        <a:defRPr kumimoji="0" b="1" kern="1200">
                          <a:solidFill>
                            <a:schemeClr val="lt1"/>
                          </a:solidFill>
                          <a:latin typeface="Calibri"/>
                        </a:defRPr>
                      </a:lvl1pPr>
                      <a:lvl2pPr marL="457200" algn="l" rtl="0" eaLnBrk="1" latinLnBrk="0" hangingPunct="1">
                        <a:defRPr kumimoji="0" b="1" kern="1200">
                          <a:solidFill>
                            <a:schemeClr val="lt1"/>
                          </a:solidFill>
                          <a:latin typeface="Calibri"/>
                        </a:defRPr>
                      </a:lvl2pPr>
                      <a:lvl3pPr marL="914400" algn="l" rtl="0" eaLnBrk="1" latinLnBrk="0" hangingPunct="1">
                        <a:defRPr kumimoji="0" b="1" kern="1200">
                          <a:solidFill>
                            <a:schemeClr val="lt1"/>
                          </a:solidFill>
                          <a:latin typeface="Calibri"/>
                        </a:defRPr>
                      </a:lvl3pPr>
                      <a:lvl4pPr marL="1371600" algn="l" rtl="0" eaLnBrk="1" latinLnBrk="0" hangingPunct="1">
                        <a:defRPr kumimoji="0" b="1" kern="1200">
                          <a:solidFill>
                            <a:schemeClr val="lt1"/>
                          </a:solidFill>
                          <a:latin typeface="Calibri"/>
                        </a:defRPr>
                      </a:lvl4pPr>
                      <a:lvl5pPr marL="1828800" algn="l" rtl="0" eaLnBrk="1" latinLnBrk="0" hangingPunct="1">
                        <a:defRPr kumimoji="0" b="1" kern="1200">
                          <a:solidFill>
                            <a:schemeClr val="lt1"/>
                          </a:solidFill>
                          <a:latin typeface="Calibri"/>
                        </a:defRPr>
                      </a:lvl5pPr>
                      <a:lvl6pPr marL="2286000" algn="l" rtl="0" eaLnBrk="1" latinLnBrk="0" hangingPunct="1">
                        <a:defRPr kumimoji="0" b="1" kern="1200">
                          <a:solidFill>
                            <a:schemeClr val="lt1"/>
                          </a:solidFill>
                          <a:latin typeface="Calibri"/>
                        </a:defRPr>
                      </a:lvl6pPr>
                      <a:lvl7pPr marL="2743200" algn="l" rtl="0" eaLnBrk="1" latinLnBrk="0" hangingPunct="1">
                        <a:defRPr kumimoji="0" b="1" kern="1200">
                          <a:solidFill>
                            <a:schemeClr val="lt1"/>
                          </a:solidFill>
                          <a:latin typeface="Calibri"/>
                        </a:defRPr>
                      </a:lvl7pPr>
                      <a:lvl8pPr marL="3200400" algn="l" rtl="0" eaLnBrk="1" latinLnBrk="0" hangingPunct="1">
                        <a:defRPr kumimoji="0" b="1" kern="1200">
                          <a:solidFill>
                            <a:schemeClr val="lt1"/>
                          </a:solidFill>
                          <a:latin typeface="Calibri"/>
                        </a:defRPr>
                      </a:lvl8pPr>
                      <a:lvl9pPr marL="3657600" algn="l" rtl="0" eaLnBrk="1" latinLnBrk="0" hangingPunct="1">
                        <a:defRPr kumimoji="0" b="1" kern="1200">
                          <a:solidFill>
                            <a:schemeClr val="lt1"/>
                          </a:solidFill>
                          <a:latin typeface="Calibri"/>
                        </a:defRPr>
                      </a:lvl9pPr>
                    </a:lstStyle>
                    <a:p>
                      <a:pPr algn="ctr"/>
                      <a:r>
                        <a:rPr lang="en-US" sz="2000" b="1" dirty="0" smtClean="0"/>
                        <a:t>Individual experiences</a:t>
                      </a:r>
                    </a:p>
                  </a:txBody>
                  <a:tcPr marL="91441" marR="91441" marT="45731" marB="45731"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C0504D"/>
                    </a:solidFill>
                  </a:tcPr>
                </a:tc>
                <a:tc>
                  <a:txBody>
                    <a:bodyPr/>
                    <a:lstStyle>
                      <a:lvl1pPr marL="0" algn="l" rtl="0" eaLnBrk="1" latinLnBrk="0" hangingPunct="1">
                        <a:defRPr kumimoji="0" b="1" kern="1200">
                          <a:solidFill>
                            <a:schemeClr val="lt1"/>
                          </a:solidFill>
                          <a:latin typeface="Calibri"/>
                        </a:defRPr>
                      </a:lvl1pPr>
                      <a:lvl2pPr marL="457200" algn="l" rtl="0" eaLnBrk="1" latinLnBrk="0" hangingPunct="1">
                        <a:defRPr kumimoji="0" b="1" kern="1200">
                          <a:solidFill>
                            <a:schemeClr val="lt1"/>
                          </a:solidFill>
                          <a:latin typeface="Calibri"/>
                        </a:defRPr>
                      </a:lvl2pPr>
                      <a:lvl3pPr marL="914400" algn="l" rtl="0" eaLnBrk="1" latinLnBrk="0" hangingPunct="1">
                        <a:defRPr kumimoji="0" b="1" kern="1200">
                          <a:solidFill>
                            <a:schemeClr val="lt1"/>
                          </a:solidFill>
                          <a:latin typeface="Calibri"/>
                        </a:defRPr>
                      </a:lvl3pPr>
                      <a:lvl4pPr marL="1371600" algn="l" rtl="0" eaLnBrk="1" latinLnBrk="0" hangingPunct="1">
                        <a:defRPr kumimoji="0" b="1" kern="1200">
                          <a:solidFill>
                            <a:schemeClr val="lt1"/>
                          </a:solidFill>
                          <a:latin typeface="Calibri"/>
                        </a:defRPr>
                      </a:lvl4pPr>
                      <a:lvl5pPr marL="1828800" algn="l" rtl="0" eaLnBrk="1" latinLnBrk="0" hangingPunct="1">
                        <a:defRPr kumimoji="0" b="1" kern="1200">
                          <a:solidFill>
                            <a:schemeClr val="lt1"/>
                          </a:solidFill>
                          <a:latin typeface="Calibri"/>
                        </a:defRPr>
                      </a:lvl5pPr>
                      <a:lvl6pPr marL="2286000" algn="l" rtl="0" eaLnBrk="1" latinLnBrk="0" hangingPunct="1">
                        <a:defRPr kumimoji="0" b="1" kern="1200">
                          <a:solidFill>
                            <a:schemeClr val="lt1"/>
                          </a:solidFill>
                          <a:latin typeface="Calibri"/>
                        </a:defRPr>
                      </a:lvl6pPr>
                      <a:lvl7pPr marL="2743200" algn="l" rtl="0" eaLnBrk="1" latinLnBrk="0" hangingPunct="1">
                        <a:defRPr kumimoji="0" b="1" kern="1200">
                          <a:solidFill>
                            <a:schemeClr val="lt1"/>
                          </a:solidFill>
                          <a:latin typeface="Calibri"/>
                        </a:defRPr>
                      </a:lvl7pPr>
                      <a:lvl8pPr marL="3200400" algn="l" rtl="0" eaLnBrk="1" latinLnBrk="0" hangingPunct="1">
                        <a:defRPr kumimoji="0" b="1" kern="1200">
                          <a:solidFill>
                            <a:schemeClr val="lt1"/>
                          </a:solidFill>
                          <a:latin typeface="Calibri"/>
                        </a:defRPr>
                      </a:lvl8pPr>
                      <a:lvl9pPr marL="3657600" algn="l" rtl="0" eaLnBrk="1" latinLnBrk="0" hangingPunct="1">
                        <a:defRPr kumimoji="0" b="1" kern="1200">
                          <a:solidFill>
                            <a:schemeClr val="lt1"/>
                          </a:solidFill>
                          <a:latin typeface="Calibri"/>
                        </a:defRPr>
                      </a:lvl9pPr>
                    </a:lstStyle>
                    <a:p>
                      <a:pPr algn="ctr"/>
                      <a:r>
                        <a:rPr lang="en-US" sz="2000" b="1" dirty="0" smtClean="0"/>
                        <a:t>Shared experiences</a:t>
                      </a:r>
                      <a:endParaRPr lang="en-US" sz="2000" b="1" dirty="0"/>
                    </a:p>
                  </a:txBody>
                  <a:tcPr marL="91441" marR="91441" marT="45731" marB="45731"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9BBB59">
                        <a:lumMod val="75000"/>
                      </a:srgbClr>
                    </a:solidFill>
                  </a:tcPr>
                </a:tc>
                <a:extLst>
                  <a:ext uri="{0D108BD9-81ED-4DB2-BD59-A6C34878D82A}">
                    <a16:rowId xmlns:a16="http://schemas.microsoft.com/office/drawing/2014/main" val="10000"/>
                  </a:ext>
                </a:extLst>
              </a:tr>
              <a:tr h="1723184">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marL="457200" lvl="0" indent="-457200">
                        <a:buFont typeface="Arial"/>
                        <a:buChar char="•"/>
                      </a:pPr>
                      <a:r>
                        <a:rPr lang="en-US" sz="2000" dirty="0" smtClean="0"/>
                        <a:t>Sense: sensory qualities such as sight, sound, taste etc.</a:t>
                      </a:r>
                    </a:p>
                    <a:p>
                      <a:pPr marL="457200" lvl="0" indent="-457200">
                        <a:buFont typeface="Arial"/>
                        <a:buChar char="•"/>
                      </a:pPr>
                      <a:r>
                        <a:rPr lang="en-US" sz="2000" dirty="0" smtClean="0"/>
                        <a:t>Feel: affective side such as moods and emotions</a:t>
                      </a:r>
                    </a:p>
                    <a:p>
                      <a:pPr marL="0" indent="0">
                        <a:buFont typeface="Arial"/>
                        <a:buNone/>
                      </a:pPr>
                      <a:endParaRPr lang="en-US" sz="2000" dirty="0"/>
                    </a:p>
                  </a:txBody>
                  <a:tcPr marL="91441" marR="91441" marT="45731" marB="45731">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0504D">
                        <a:lumMod val="20000"/>
                        <a:lumOff val="80000"/>
                      </a:srgbClr>
                    </a:solidFill>
                  </a:tcPr>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marL="457200" lvl="0" indent="-457200">
                        <a:buFont typeface="Arial"/>
                        <a:buChar char="•"/>
                      </a:pPr>
                      <a:r>
                        <a:rPr lang="en-US" sz="2000" dirty="0" smtClean="0"/>
                        <a:t>Act: physical and behavioral experiences which could enrich their life style.</a:t>
                      </a:r>
                    </a:p>
                    <a:p>
                      <a:pPr marL="457200" lvl="0" indent="-457200">
                        <a:buFont typeface="Arial"/>
                        <a:buChar char="•"/>
                      </a:pPr>
                      <a:r>
                        <a:rPr lang="en-US" sz="2000" dirty="0" smtClean="0"/>
                        <a:t>Relate: social experiences such as connection with people </a:t>
                      </a:r>
                    </a:p>
                  </a:txBody>
                  <a:tcPr marL="91441" marR="91441" marT="45731" marB="45731">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BBB59">
                        <a:lumMod val="40000"/>
                        <a:lumOff val="60000"/>
                      </a:srgb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0790454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25627" y="1885779"/>
            <a:ext cx="8440421" cy="4300665"/>
          </a:xfrm>
        </p:spPr>
        <p:txBody>
          <a:bodyPr>
            <a:noAutofit/>
          </a:bodyPr>
          <a:lstStyle/>
          <a:p>
            <a:pPr marL="457200" indent="-457200">
              <a:buFont typeface="Arial"/>
              <a:buChar char="•"/>
              <a:defRPr/>
            </a:pPr>
            <a:r>
              <a:rPr lang="en-US" sz="2400" dirty="0">
                <a:solidFill>
                  <a:srgbClr val="000000"/>
                </a:solidFill>
                <a:cs typeface="Arial"/>
              </a:rPr>
              <a:t>Delivering high-quality service leads to customer satisfaction;   furthermore, the experiential value is critical to induce customer satisfaction and loyalty. </a:t>
            </a:r>
          </a:p>
          <a:p>
            <a:pPr marL="914400" lvl="1" indent="-406400">
              <a:buFont typeface="Courier New"/>
              <a:buChar char="o"/>
              <a:defRPr/>
            </a:pPr>
            <a:r>
              <a:rPr lang="en-US" sz="2200" dirty="0">
                <a:solidFill>
                  <a:srgbClr val="000000"/>
                </a:solidFill>
                <a:cs typeface="Arial"/>
              </a:rPr>
              <a:t>Tourists’ experiential marketing (consumption value) and their satisfaction have a positive relationship (Wang &amp; Lin, </a:t>
            </a:r>
            <a:r>
              <a:rPr lang="en-US" sz="2200" dirty="0" smtClean="0">
                <a:solidFill>
                  <a:srgbClr val="000000"/>
                </a:solidFill>
                <a:cs typeface="Arial"/>
              </a:rPr>
              <a:t>2010)</a:t>
            </a:r>
          </a:p>
          <a:p>
            <a:pPr marL="914400" lvl="1" indent="-406400">
              <a:buFont typeface="Courier New"/>
              <a:buChar char="o"/>
              <a:defRPr/>
            </a:pPr>
            <a:endParaRPr lang="en-US" sz="600" dirty="0">
              <a:solidFill>
                <a:srgbClr val="000000"/>
              </a:solidFill>
              <a:cs typeface="Arial"/>
            </a:endParaRPr>
          </a:p>
          <a:p>
            <a:pPr marL="914400" lvl="1" indent="-406400">
              <a:buFont typeface="Courier New"/>
              <a:buChar char="o"/>
              <a:defRPr/>
            </a:pPr>
            <a:r>
              <a:rPr lang="en-US" sz="2200" dirty="0">
                <a:solidFill>
                  <a:srgbClr val="000000"/>
                </a:solidFill>
                <a:cs typeface="Arial"/>
              </a:rPr>
              <a:t>Customers’ perceived service quality, driven from their experiential consumption of the product or service influences customer satisfaction and loyalty (Lee, Hsiao, &amp; Yang, 2010)</a:t>
            </a:r>
          </a:p>
          <a:p>
            <a:pPr marL="0" indent="0">
              <a:buNone/>
            </a:pPr>
            <a:endParaRPr lang="en-US" sz="1800" dirty="0">
              <a:solidFill>
                <a:srgbClr val="000000"/>
              </a:solidFill>
            </a:endParaRPr>
          </a:p>
        </p:txBody>
      </p:sp>
      <p:sp>
        <p:nvSpPr>
          <p:cNvPr id="8" name="Title 1"/>
          <p:cNvSpPr txBox="1">
            <a:spLocks/>
          </p:cNvSpPr>
          <p:nvPr/>
        </p:nvSpPr>
        <p:spPr>
          <a:xfrm>
            <a:off x="765048" y="299600"/>
            <a:ext cx="8153400" cy="990600"/>
          </a:xfrm>
          <a:prstGeom prst="rect">
            <a:avLst/>
          </a:prstGeom>
        </p:spPr>
        <p:txBody>
          <a:bodyPr vert="horz" anchor="ctr">
            <a:normAutofit/>
          </a:bodyPr>
          <a:lstStyle>
            <a:lvl1pPr algn="l" rtl="0" eaLnBrk="1" latinLnBrk="0" hangingPunct="1">
              <a:spcBef>
                <a:spcPct val="0"/>
              </a:spcBef>
              <a:buNone/>
              <a:defRPr kumimoji="0" sz="4400" kern="1200">
                <a:solidFill>
                  <a:schemeClr val="tx2"/>
                </a:solidFill>
                <a:latin typeface="+mj-lt"/>
                <a:ea typeface="+mj-ea"/>
                <a:cs typeface="+mj-cs"/>
              </a:defRPr>
            </a:lvl1pPr>
          </a:lstStyle>
          <a:p>
            <a:r>
              <a:rPr lang="en-US" altLang="ko-KR" dirty="0" smtClean="0">
                <a:solidFill>
                  <a:srgbClr val="000000"/>
                </a:solidFill>
                <a:ea typeface="굴림" charset="0"/>
                <a:cs typeface="굴림" charset="0"/>
              </a:rPr>
              <a:t>Theoretical Background </a:t>
            </a:r>
            <a:endParaRPr lang="en-US" dirty="0">
              <a:solidFill>
                <a:srgbClr val="000000"/>
              </a:solidFill>
            </a:endParaRPr>
          </a:p>
        </p:txBody>
      </p:sp>
    </p:spTree>
    <p:extLst>
      <p:ext uri="{BB962C8B-B14F-4D97-AF65-F5344CB8AC3E}">
        <p14:creationId xmlns:p14="http://schemas.microsoft.com/office/powerpoint/2010/main" val="10215690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000000"/>
                </a:solidFill>
                <a:latin typeface="Calibri" charset="0"/>
                <a:ea typeface="굴림" charset="0"/>
              </a:rPr>
              <a:t>Methodology</a:t>
            </a:r>
            <a:endParaRPr lang="en-US" dirty="0">
              <a:solidFill>
                <a:srgbClr val="000000"/>
              </a:solidFill>
            </a:endParaRPr>
          </a:p>
        </p:txBody>
      </p:sp>
      <p:sp>
        <p:nvSpPr>
          <p:cNvPr id="3" name="Content Placeholder 2"/>
          <p:cNvSpPr>
            <a:spLocks noGrp="1"/>
          </p:cNvSpPr>
          <p:nvPr>
            <p:ph sz="quarter" idx="1"/>
          </p:nvPr>
        </p:nvSpPr>
        <p:spPr>
          <a:xfrm>
            <a:off x="612648" y="1763000"/>
            <a:ext cx="8153400" cy="4495800"/>
          </a:xfrm>
        </p:spPr>
        <p:txBody>
          <a:bodyPr>
            <a:normAutofit fontScale="92500" lnSpcReduction="20000"/>
          </a:bodyPr>
          <a:lstStyle/>
          <a:p>
            <a:pPr defTabSz="4387850">
              <a:lnSpc>
                <a:spcPct val="90000"/>
              </a:lnSpc>
              <a:buFont typeface="Arial" charset="0"/>
              <a:buChar char="•"/>
            </a:pPr>
            <a:r>
              <a:rPr lang="en-US" sz="3000" dirty="0" smtClean="0">
                <a:latin typeface="Tw Cen MT"/>
                <a:cs typeface="Tw Cen MT"/>
              </a:rPr>
              <a:t>Data </a:t>
            </a:r>
            <a:r>
              <a:rPr lang="en-US" sz="3000" dirty="0">
                <a:latin typeface="Tw Cen MT"/>
                <a:cs typeface="Tw Cen MT"/>
              </a:rPr>
              <a:t>Collection</a:t>
            </a:r>
          </a:p>
          <a:p>
            <a:pPr marL="852488" lvl="1" indent="-395288" defTabSz="4387850">
              <a:lnSpc>
                <a:spcPct val="90000"/>
              </a:lnSpc>
              <a:buFont typeface="Courier New" charset="0"/>
              <a:buChar char="o"/>
            </a:pPr>
            <a:r>
              <a:rPr lang="en-US" dirty="0">
                <a:latin typeface="Tw Cen MT"/>
                <a:cs typeface="Tw Cen MT"/>
              </a:rPr>
              <a:t>When: International City/County Management </a:t>
            </a:r>
            <a:r>
              <a:rPr lang="en-US" dirty="0" smtClean="0">
                <a:latin typeface="Tw Cen MT"/>
                <a:cs typeface="Tw Cen MT"/>
              </a:rPr>
              <a:t>Association's </a:t>
            </a:r>
            <a:r>
              <a:rPr lang="en-US" dirty="0">
                <a:latin typeface="Tw Cen MT"/>
                <a:cs typeface="Tw Cen MT"/>
              </a:rPr>
              <a:t>(ICMA) </a:t>
            </a:r>
            <a:r>
              <a:rPr lang="en-US" dirty="0" err="1">
                <a:latin typeface="Tw Cen MT"/>
                <a:cs typeface="Tw Cen MT"/>
              </a:rPr>
              <a:t>meetinng</a:t>
            </a:r>
            <a:r>
              <a:rPr lang="en-US" dirty="0">
                <a:latin typeface="Tw Cen MT"/>
                <a:cs typeface="Tw Cen MT"/>
              </a:rPr>
              <a:t>, 2012 Oct.</a:t>
            </a:r>
          </a:p>
          <a:p>
            <a:pPr marL="852488" lvl="1" indent="-395288" defTabSz="4387850">
              <a:lnSpc>
                <a:spcPct val="90000"/>
              </a:lnSpc>
              <a:buFont typeface="Courier New" charset="0"/>
              <a:buChar char="o"/>
            </a:pPr>
            <a:r>
              <a:rPr lang="en-US" dirty="0">
                <a:latin typeface="Tw Cen MT"/>
                <a:cs typeface="Tw Cen MT"/>
              </a:rPr>
              <a:t>Where: Phoenix Convention Center (PCC)</a:t>
            </a:r>
          </a:p>
          <a:p>
            <a:pPr marL="852488" lvl="1" indent="-395288" defTabSz="4387850">
              <a:lnSpc>
                <a:spcPct val="90000"/>
              </a:lnSpc>
              <a:buFont typeface="Courier New" charset="0"/>
              <a:buChar char="o"/>
            </a:pPr>
            <a:r>
              <a:rPr lang="en-US" dirty="0">
                <a:latin typeface="Tw Cen MT"/>
                <a:cs typeface="Tw Cen MT"/>
              </a:rPr>
              <a:t>Self-administered questionnaire</a:t>
            </a:r>
          </a:p>
          <a:p>
            <a:pPr marL="1679575" lvl="2" indent="-571500" defTabSz="4387850">
              <a:lnSpc>
                <a:spcPct val="90000"/>
              </a:lnSpc>
              <a:buFont typeface="Wingdings" charset="0"/>
              <a:buChar char="ü"/>
            </a:pPr>
            <a:r>
              <a:rPr lang="en-US" sz="2600" dirty="0">
                <a:latin typeface="Tw Cen MT"/>
                <a:cs typeface="Tw Cen MT"/>
              </a:rPr>
              <a:t>23 items of convention service factors</a:t>
            </a:r>
          </a:p>
          <a:p>
            <a:pPr marL="1679575" lvl="2" indent="-571500" defTabSz="4387850">
              <a:lnSpc>
                <a:spcPct val="90000"/>
              </a:lnSpc>
              <a:buFont typeface="Wingdings" charset="0"/>
              <a:buChar char="ü"/>
            </a:pPr>
            <a:r>
              <a:rPr lang="en-US" sz="2600" dirty="0">
                <a:latin typeface="Tw Cen MT"/>
                <a:cs typeface="Tw Cen MT"/>
              </a:rPr>
              <a:t>10 items for experiential values</a:t>
            </a:r>
          </a:p>
          <a:p>
            <a:pPr marL="1679575" lvl="2" indent="-571500" defTabSz="4387850">
              <a:lnSpc>
                <a:spcPct val="90000"/>
              </a:lnSpc>
              <a:buFont typeface="Wingdings" charset="0"/>
              <a:buChar char="ü"/>
            </a:pPr>
            <a:r>
              <a:rPr lang="en-US" sz="2600" dirty="0">
                <a:latin typeface="Tw Cen MT"/>
                <a:cs typeface="Tw Cen MT"/>
              </a:rPr>
              <a:t> 3 items for satisfaction</a:t>
            </a:r>
          </a:p>
          <a:p>
            <a:pPr marL="852488" lvl="1" indent="-395288" defTabSz="4387850">
              <a:lnSpc>
                <a:spcPct val="90000"/>
              </a:lnSpc>
              <a:buFont typeface="Courier New" charset="0"/>
              <a:buChar char="o"/>
            </a:pPr>
            <a:r>
              <a:rPr lang="en-US" dirty="0">
                <a:latin typeface="Tw Cen MT"/>
                <a:cs typeface="Tw Cen MT"/>
              </a:rPr>
              <a:t>54% of response rate (217 out of 400)</a:t>
            </a:r>
          </a:p>
          <a:p>
            <a:pPr marL="852488" lvl="1" indent="-395288" defTabSz="4387850">
              <a:lnSpc>
                <a:spcPct val="90000"/>
              </a:lnSpc>
              <a:buFont typeface="Courier New" charset="0"/>
              <a:buChar char="o"/>
            </a:pPr>
            <a:endParaRPr lang="en-US" dirty="0">
              <a:latin typeface="Tw Cen MT"/>
              <a:cs typeface="Tw Cen MT"/>
            </a:endParaRPr>
          </a:p>
          <a:p>
            <a:pPr defTabSz="4387850">
              <a:lnSpc>
                <a:spcPct val="90000"/>
              </a:lnSpc>
              <a:buFont typeface="Arial" charset="0"/>
              <a:buChar char="•"/>
            </a:pPr>
            <a:r>
              <a:rPr lang="en-US" sz="3000" dirty="0">
                <a:latin typeface="Tw Cen MT"/>
                <a:cs typeface="Tw Cen MT"/>
              </a:rPr>
              <a:t>Analysis</a:t>
            </a:r>
          </a:p>
          <a:p>
            <a:pPr marL="852488" lvl="1" indent="-395288" defTabSz="4387850">
              <a:lnSpc>
                <a:spcPct val="90000"/>
              </a:lnSpc>
              <a:buFont typeface="Courier New" charset="0"/>
              <a:buChar char="o"/>
            </a:pPr>
            <a:r>
              <a:rPr lang="en-US" dirty="0">
                <a:latin typeface="Tw Cen MT"/>
                <a:cs typeface="Tw Cen MT"/>
              </a:rPr>
              <a:t>Confirmatory factor analysis (CFA)</a:t>
            </a:r>
          </a:p>
          <a:p>
            <a:pPr marL="852488" lvl="1" indent="-395288" defTabSz="4387850">
              <a:lnSpc>
                <a:spcPct val="90000"/>
              </a:lnSpc>
              <a:buFont typeface="Courier New" charset="0"/>
              <a:buChar char="o"/>
            </a:pPr>
            <a:r>
              <a:rPr lang="en-US" altLang="ko-KR" dirty="0">
                <a:latin typeface="Tw Cen MT"/>
                <a:cs typeface="Tw Cen MT"/>
              </a:rPr>
              <a:t>Structural equation modeling (SEM)</a:t>
            </a:r>
          </a:p>
          <a:p>
            <a:endParaRPr lang="en-US" dirty="0"/>
          </a:p>
        </p:txBody>
      </p:sp>
    </p:spTree>
    <p:extLst>
      <p:ext uri="{BB962C8B-B14F-4D97-AF65-F5344CB8AC3E}">
        <p14:creationId xmlns:p14="http://schemas.microsoft.com/office/powerpoint/2010/main" val="17476545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solidFill>
                  <a:srgbClr val="000000"/>
                </a:solidFill>
                <a:ea typeface="굴림" charset="0"/>
                <a:cs typeface="Tw Cen MT"/>
              </a:rPr>
              <a:t>Findings </a:t>
            </a:r>
            <a:endParaRPr lang="en-US" dirty="0"/>
          </a:p>
        </p:txBody>
      </p:sp>
      <p:grpSp>
        <p:nvGrpSpPr>
          <p:cNvPr id="4" name="Group 11"/>
          <p:cNvGrpSpPr>
            <a:grpSpLocks/>
          </p:cNvGrpSpPr>
          <p:nvPr/>
        </p:nvGrpSpPr>
        <p:grpSpPr bwMode="auto">
          <a:xfrm>
            <a:off x="563805" y="1537274"/>
            <a:ext cx="8153400" cy="4584052"/>
            <a:chOff x="1611760" y="15810155"/>
            <a:chExt cx="18794088" cy="11177499"/>
          </a:xfrm>
        </p:grpSpPr>
        <p:grpSp>
          <p:nvGrpSpPr>
            <p:cNvPr id="5" name="Group 33"/>
            <p:cNvGrpSpPr>
              <a:grpSpLocks/>
            </p:cNvGrpSpPr>
            <p:nvPr/>
          </p:nvGrpSpPr>
          <p:grpSpPr bwMode="auto">
            <a:xfrm>
              <a:off x="1611760" y="15810155"/>
              <a:ext cx="18794088" cy="11177499"/>
              <a:chOff x="0" y="0"/>
              <a:chExt cx="5484264" cy="2886212"/>
            </a:xfrm>
          </p:grpSpPr>
          <p:sp>
            <p:nvSpPr>
              <p:cNvPr id="8" name="Oval 34"/>
              <p:cNvSpPr>
                <a:spLocks noChangeArrowheads="1"/>
              </p:cNvSpPr>
              <p:nvPr/>
            </p:nvSpPr>
            <p:spPr bwMode="auto">
              <a:xfrm>
                <a:off x="0" y="0"/>
                <a:ext cx="1419225" cy="678815"/>
              </a:xfrm>
              <a:prstGeom prst="ellipse">
                <a:avLst/>
              </a:prstGeom>
              <a:solidFill>
                <a:schemeClr val="bg1">
                  <a:alpha val="67842"/>
                </a:schemeClr>
              </a:solidFill>
              <a:ln w="9525">
                <a:solidFill>
                  <a:srgbClr val="000000"/>
                </a:solidFill>
                <a:round/>
                <a:headEnd/>
                <a:tailEnd/>
              </a:ln>
            </p:spPr>
            <p:txBody>
              <a:bodyPr anchor="ctr"/>
              <a:lstStyle/>
              <a:p>
                <a:pPr algn="ctr"/>
                <a:r>
                  <a:rPr lang="en-US" sz="2000" dirty="0">
                    <a:effectLst/>
                    <a:latin typeface="Times New Roman" charset="0"/>
                    <a:ea typeface="MS Mincho" charset="0"/>
                  </a:rPr>
                  <a:t>Basic Service</a:t>
                </a:r>
                <a:endParaRPr lang="en-US" sz="2000" dirty="0">
                  <a:effectLst/>
                  <a:latin typeface="Cambria" charset="0"/>
                  <a:ea typeface="MS Mincho" charset="0"/>
                </a:endParaRPr>
              </a:p>
            </p:txBody>
          </p:sp>
          <p:sp>
            <p:nvSpPr>
              <p:cNvPr id="9" name="Oval 35"/>
              <p:cNvSpPr>
                <a:spLocks noChangeArrowheads="1"/>
              </p:cNvSpPr>
              <p:nvPr/>
            </p:nvSpPr>
            <p:spPr bwMode="auto">
              <a:xfrm>
                <a:off x="0" y="2200412"/>
                <a:ext cx="1457325" cy="685800"/>
              </a:xfrm>
              <a:prstGeom prst="ellipse">
                <a:avLst/>
              </a:prstGeom>
              <a:solidFill>
                <a:schemeClr val="bg1">
                  <a:alpha val="67842"/>
                </a:schemeClr>
              </a:solidFill>
              <a:ln w="9525">
                <a:solidFill>
                  <a:srgbClr val="000000"/>
                </a:solidFill>
                <a:round/>
                <a:headEnd/>
                <a:tailEnd/>
              </a:ln>
            </p:spPr>
            <p:txBody>
              <a:bodyPr anchor="ctr"/>
              <a:lstStyle/>
              <a:p>
                <a:pPr algn="ctr"/>
                <a:r>
                  <a:rPr lang="en-US" sz="2000" dirty="0">
                    <a:effectLst/>
                    <a:latin typeface="Times New Roman" charset="0"/>
                    <a:ea typeface="MS Mincho" charset="0"/>
                  </a:rPr>
                  <a:t>Excitement Service</a:t>
                </a:r>
                <a:endParaRPr lang="en-US" sz="2000" dirty="0">
                  <a:effectLst/>
                  <a:latin typeface="Cambria" charset="0"/>
                  <a:ea typeface="MS Mincho" charset="0"/>
                </a:endParaRPr>
              </a:p>
            </p:txBody>
          </p:sp>
          <p:sp>
            <p:nvSpPr>
              <p:cNvPr id="10" name="Oval 37"/>
              <p:cNvSpPr>
                <a:spLocks noChangeArrowheads="1"/>
              </p:cNvSpPr>
              <p:nvPr/>
            </p:nvSpPr>
            <p:spPr bwMode="auto">
              <a:xfrm>
                <a:off x="0" y="1073785"/>
                <a:ext cx="1419225" cy="714375"/>
              </a:xfrm>
              <a:prstGeom prst="ellipse">
                <a:avLst/>
              </a:prstGeom>
              <a:solidFill>
                <a:schemeClr val="bg1">
                  <a:alpha val="67842"/>
                </a:schemeClr>
              </a:solidFill>
              <a:ln w="9525">
                <a:solidFill>
                  <a:srgbClr val="000000"/>
                </a:solidFill>
                <a:round/>
                <a:headEnd/>
                <a:tailEnd/>
              </a:ln>
            </p:spPr>
            <p:txBody>
              <a:bodyPr anchor="ctr"/>
              <a:lstStyle/>
              <a:p>
                <a:pPr algn="ctr"/>
                <a:r>
                  <a:rPr lang="en-US" sz="2000" dirty="0">
                    <a:effectLst/>
                    <a:latin typeface="Times New Roman" charset="0"/>
                    <a:ea typeface="MS Mincho" charset="0"/>
                  </a:rPr>
                  <a:t>Performance Service</a:t>
                </a:r>
                <a:endParaRPr lang="en-US" sz="2000" dirty="0">
                  <a:effectLst/>
                  <a:latin typeface="Cambria" charset="0"/>
                  <a:ea typeface="MS Mincho" charset="0"/>
                </a:endParaRPr>
              </a:p>
            </p:txBody>
          </p:sp>
          <p:sp>
            <p:nvSpPr>
              <p:cNvPr id="11" name="Oval 38"/>
              <p:cNvSpPr>
                <a:spLocks noChangeArrowheads="1"/>
              </p:cNvSpPr>
              <p:nvPr/>
            </p:nvSpPr>
            <p:spPr bwMode="auto">
              <a:xfrm>
                <a:off x="2283864" y="342900"/>
                <a:ext cx="1530937" cy="762000"/>
              </a:xfrm>
              <a:prstGeom prst="ellipse">
                <a:avLst/>
              </a:prstGeom>
              <a:solidFill>
                <a:schemeClr val="bg1">
                  <a:alpha val="67842"/>
                </a:schemeClr>
              </a:solidFill>
              <a:ln w="9525">
                <a:solidFill>
                  <a:srgbClr val="000000"/>
                </a:solidFill>
                <a:round/>
                <a:headEnd/>
                <a:tailEnd/>
              </a:ln>
            </p:spPr>
            <p:txBody>
              <a:bodyPr anchor="ctr"/>
              <a:lstStyle/>
              <a:p>
                <a:pPr algn="ctr"/>
                <a:r>
                  <a:rPr lang="en-US" sz="2000" dirty="0">
                    <a:effectLst/>
                    <a:latin typeface="Times New Roman" charset="0"/>
                    <a:ea typeface="MS Mincho" charset="0"/>
                  </a:rPr>
                  <a:t>Individual </a:t>
                </a:r>
                <a:r>
                  <a:rPr lang="en-US" sz="2000" dirty="0" smtClean="0">
                    <a:effectLst/>
                    <a:latin typeface="Times New Roman" charset="0"/>
                    <a:ea typeface="MS Mincho" charset="0"/>
                  </a:rPr>
                  <a:t>Experiential </a:t>
                </a:r>
                <a:r>
                  <a:rPr lang="en-US" sz="2000" dirty="0">
                    <a:effectLst/>
                    <a:latin typeface="Times New Roman" charset="0"/>
                    <a:ea typeface="MS Mincho" charset="0"/>
                  </a:rPr>
                  <a:t>Value</a:t>
                </a:r>
                <a:endParaRPr lang="en-US" sz="2000" dirty="0">
                  <a:effectLst/>
                  <a:latin typeface="Cambria" charset="0"/>
                  <a:ea typeface="MS Mincho" charset="0"/>
                </a:endParaRPr>
              </a:p>
            </p:txBody>
          </p:sp>
          <p:sp>
            <p:nvSpPr>
              <p:cNvPr id="12" name="Oval 39"/>
              <p:cNvSpPr>
                <a:spLocks noChangeArrowheads="1"/>
              </p:cNvSpPr>
              <p:nvPr/>
            </p:nvSpPr>
            <p:spPr bwMode="auto">
              <a:xfrm>
                <a:off x="2283864" y="1943100"/>
                <a:ext cx="1409700" cy="819150"/>
              </a:xfrm>
              <a:prstGeom prst="ellipse">
                <a:avLst/>
              </a:prstGeom>
              <a:solidFill>
                <a:schemeClr val="bg1">
                  <a:alpha val="67842"/>
                </a:schemeClr>
              </a:solidFill>
              <a:ln w="9525">
                <a:solidFill>
                  <a:srgbClr val="000000"/>
                </a:solidFill>
                <a:round/>
                <a:headEnd/>
                <a:tailEnd/>
              </a:ln>
            </p:spPr>
            <p:txBody>
              <a:bodyPr anchor="ctr"/>
              <a:lstStyle/>
              <a:p>
                <a:pPr algn="ctr"/>
                <a:r>
                  <a:rPr lang="en-US" sz="2000" dirty="0">
                    <a:effectLst/>
                    <a:latin typeface="Times New Roman" charset="0"/>
                    <a:ea typeface="MS Mincho" charset="0"/>
                  </a:rPr>
                  <a:t>Shared </a:t>
                </a:r>
                <a:r>
                  <a:rPr lang="en-US" sz="2000" dirty="0" smtClean="0">
                    <a:effectLst/>
                    <a:latin typeface="Times New Roman" charset="0"/>
                    <a:ea typeface="MS Mincho" charset="0"/>
                  </a:rPr>
                  <a:t>Experiential </a:t>
                </a:r>
                <a:r>
                  <a:rPr lang="en-US" sz="2000" dirty="0">
                    <a:effectLst/>
                    <a:latin typeface="Times New Roman" charset="0"/>
                    <a:ea typeface="MS Mincho" charset="0"/>
                  </a:rPr>
                  <a:t>Value</a:t>
                </a:r>
                <a:endParaRPr lang="en-US" sz="2000" dirty="0">
                  <a:effectLst/>
                  <a:latin typeface="Cambria" charset="0"/>
                  <a:ea typeface="MS Mincho" charset="0"/>
                </a:endParaRPr>
              </a:p>
            </p:txBody>
          </p:sp>
          <p:sp>
            <p:nvSpPr>
              <p:cNvPr id="13" name="Oval 40"/>
              <p:cNvSpPr>
                <a:spLocks noChangeArrowheads="1"/>
              </p:cNvSpPr>
              <p:nvPr/>
            </p:nvSpPr>
            <p:spPr bwMode="auto">
              <a:xfrm>
                <a:off x="4112664" y="914400"/>
                <a:ext cx="1371600" cy="830580"/>
              </a:xfrm>
              <a:prstGeom prst="ellipse">
                <a:avLst/>
              </a:prstGeom>
              <a:solidFill>
                <a:schemeClr val="bg1">
                  <a:alpha val="67842"/>
                </a:schemeClr>
              </a:solidFill>
              <a:ln w="9525">
                <a:solidFill>
                  <a:srgbClr val="000000"/>
                </a:solidFill>
                <a:round/>
                <a:headEnd/>
                <a:tailEnd/>
              </a:ln>
            </p:spPr>
            <p:txBody>
              <a:bodyPr anchor="ctr"/>
              <a:lstStyle/>
              <a:p>
                <a:pPr algn="ctr"/>
                <a:r>
                  <a:rPr lang="en-US" sz="2000" dirty="0">
                    <a:effectLst/>
                    <a:latin typeface="Times New Roman" charset="0"/>
                    <a:ea typeface="MS Mincho" charset="0"/>
                  </a:rPr>
                  <a:t>Attendees’</a:t>
                </a:r>
                <a:endParaRPr lang="en-US" altLang="ja-JP" sz="2000" dirty="0">
                  <a:effectLst/>
                  <a:latin typeface="Cambria" charset="0"/>
                  <a:ea typeface="Times New Roman" charset="0"/>
                  <a:cs typeface="Times New Roman" charset="0"/>
                </a:endParaRPr>
              </a:p>
              <a:p>
                <a:pPr algn="ctr"/>
                <a:r>
                  <a:rPr lang="en-US" sz="2000" dirty="0">
                    <a:effectLst/>
                    <a:latin typeface="Times New Roman" charset="0"/>
                    <a:ea typeface="Times New Roman" charset="0"/>
                    <a:cs typeface="Times New Roman" charset="0"/>
                  </a:rPr>
                  <a:t>Satisfaction</a:t>
                </a:r>
                <a:endParaRPr lang="en-US" sz="2000" dirty="0">
                  <a:effectLst/>
                  <a:latin typeface="Cambria" charset="0"/>
                  <a:ea typeface="Times New Roman" charset="0"/>
                  <a:cs typeface="Times New Roman" charset="0"/>
                </a:endParaRPr>
              </a:p>
            </p:txBody>
          </p:sp>
          <p:sp>
            <p:nvSpPr>
              <p:cNvPr id="14" name="AutoShape 52"/>
              <p:cNvSpPr>
                <a:spLocks noChangeArrowheads="1"/>
              </p:cNvSpPr>
              <p:nvPr/>
            </p:nvSpPr>
            <p:spPr bwMode="auto">
              <a:xfrm>
                <a:off x="1219485" y="1998344"/>
                <a:ext cx="588010" cy="288925"/>
              </a:xfrm>
              <a:prstGeom prst="roundRect">
                <a:avLst>
                  <a:gd name="adj" fmla="val 16667"/>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r>
                  <a:rPr lang="en-US" sz="2000" dirty="0">
                    <a:effectLst/>
                    <a:latin typeface="Cambria" charset="0"/>
                    <a:ea typeface="MS Mincho" charset="0"/>
                  </a:rPr>
                  <a:t>.</a:t>
                </a:r>
                <a:r>
                  <a:rPr lang="en-US" sz="2000" dirty="0" smtClean="0">
                    <a:effectLst/>
                    <a:latin typeface="Cambria" charset="0"/>
                    <a:ea typeface="MS Mincho" charset="0"/>
                  </a:rPr>
                  <a:t>41*</a:t>
                </a:r>
                <a:endParaRPr lang="en-US" sz="2000" dirty="0">
                  <a:effectLst/>
                  <a:latin typeface="Cambria" charset="0"/>
                  <a:ea typeface="MS Mincho" charset="0"/>
                </a:endParaRPr>
              </a:p>
            </p:txBody>
          </p:sp>
          <p:sp>
            <p:nvSpPr>
              <p:cNvPr id="15" name="AutoShape 53"/>
              <p:cNvSpPr>
                <a:spLocks noChangeArrowheads="1"/>
              </p:cNvSpPr>
              <p:nvPr/>
            </p:nvSpPr>
            <p:spPr bwMode="auto">
              <a:xfrm>
                <a:off x="3917083" y="800100"/>
                <a:ext cx="686435" cy="288290"/>
              </a:xfrm>
              <a:prstGeom prst="roundRect">
                <a:avLst>
                  <a:gd name="adj" fmla="val 16667"/>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r>
                  <a:rPr lang="en-US" sz="2000" dirty="0">
                    <a:solidFill>
                      <a:srgbClr val="000000"/>
                    </a:solidFill>
                    <a:effectLst/>
                    <a:latin typeface="Cambria" charset="0"/>
                    <a:ea typeface="MS Mincho" charset="0"/>
                  </a:rPr>
                  <a:t>.</a:t>
                </a:r>
                <a:r>
                  <a:rPr lang="en-US" sz="2000" dirty="0" smtClean="0">
                    <a:solidFill>
                      <a:srgbClr val="000000"/>
                    </a:solidFill>
                    <a:effectLst/>
                    <a:latin typeface="Cambria" charset="0"/>
                    <a:ea typeface="Malgun Gothic" charset="0"/>
                  </a:rPr>
                  <a:t>73***</a:t>
                </a:r>
                <a:endParaRPr lang="en-US" sz="2000" dirty="0">
                  <a:solidFill>
                    <a:srgbClr val="000000"/>
                  </a:solidFill>
                  <a:effectLst/>
                  <a:latin typeface="Cambria" charset="0"/>
                  <a:ea typeface="MS Mincho" charset="0"/>
                </a:endParaRPr>
              </a:p>
            </p:txBody>
          </p:sp>
          <p:sp>
            <p:nvSpPr>
              <p:cNvPr id="16" name="AutoShape 54"/>
              <p:cNvSpPr>
                <a:spLocks noChangeArrowheads="1"/>
              </p:cNvSpPr>
              <p:nvPr/>
            </p:nvSpPr>
            <p:spPr bwMode="auto">
              <a:xfrm>
                <a:off x="1598182" y="2514600"/>
                <a:ext cx="685577" cy="288925"/>
              </a:xfrm>
              <a:prstGeom prst="roundRect">
                <a:avLst>
                  <a:gd name="adj" fmla="val 16667"/>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r>
                  <a:rPr lang="en-US" sz="2000" dirty="0">
                    <a:solidFill>
                      <a:srgbClr val="000000"/>
                    </a:solidFill>
                    <a:effectLst/>
                    <a:latin typeface="Cambria" charset="0"/>
                    <a:ea typeface="MS Mincho" charset="0"/>
                  </a:rPr>
                  <a:t>.</a:t>
                </a:r>
                <a:r>
                  <a:rPr lang="en-US" sz="2000" dirty="0" smtClean="0">
                    <a:solidFill>
                      <a:srgbClr val="000000"/>
                    </a:solidFill>
                    <a:effectLst/>
                    <a:latin typeface="Cambria" charset="0"/>
                    <a:ea typeface="MS Mincho" charset="0"/>
                  </a:rPr>
                  <a:t>34**</a:t>
                </a:r>
                <a:endParaRPr lang="en-US" sz="2000" dirty="0">
                  <a:solidFill>
                    <a:srgbClr val="000000"/>
                  </a:solidFill>
                  <a:effectLst/>
                  <a:latin typeface="Cambria" charset="0"/>
                  <a:ea typeface="MS Mincho" charset="0"/>
                </a:endParaRPr>
              </a:p>
            </p:txBody>
          </p:sp>
          <p:sp>
            <p:nvSpPr>
              <p:cNvPr id="17" name="AutoShape 57"/>
              <p:cNvSpPr>
                <a:spLocks noChangeArrowheads="1"/>
              </p:cNvSpPr>
              <p:nvPr/>
            </p:nvSpPr>
            <p:spPr bwMode="auto">
              <a:xfrm>
                <a:off x="3814801" y="2057400"/>
                <a:ext cx="723900" cy="288925"/>
              </a:xfrm>
              <a:prstGeom prst="roundRect">
                <a:avLst>
                  <a:gd name="adj" fmla="val 16667"/>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r>
                  <a:rPr lang="en-US" sz="2000" dirty="0">
                    <a:solidFill>
                      <a:srgbClr val="000000"/>
                    </a:solidFill>
                    <a:effectLst/>
                    <a:latin typeface="Cambria" charset="0"/>
                    <a:ea typeface="MS Mincho" charset="0"/>
                  </a:rPr>
                  <a:t>.</a:t>
                </a:r>
                <a:r>
                  <a:rPr lang="en-US" sz="2000" dirty="0" smtClean="0">
                    <a:solidFill>
                      <a:srgbClr val="000000"/>
                    </a:solidFill>
                    <a:effectLst/>
                    <a:latin typeface="Cambria" charset="0"/>
                    <a:ea typeface="MS Mincho" charset="0"/>
                  </a:rPr>
                  <a:t>21***</a:t>
                </a:r>
                <a:endParaRPr lang="en-US" sz="2000" dirty="0">
                  <a:solidFill>
                    <a:srgbClr val="000000"/>
                  </a:solidFill>
                  <a:effectLst/>
                  <a:latin typeface="Cambria" charset="0"/>
                  <a:ea typeface="MS Mincho" charset="0"/>
                </a:endParaRPr>
              </a:p>
            </p:txBody>
          </p:sp>
          <p:cxnSp>
            <p:nvCxnSpPr>
              <p:cNvPr id="18" name="Straight Arrow Connector 17"/>
              <p:cNvCxnSpPr>
                <a:cxnSpLocks noChangeShapeType="1"/>
                <a:stCxn id="9" idx="6"/>
                <a:endCxn id="11" idx="2"/>
              </p:cNvCxnSpPr>
              <p:nvPr/>
            </p:nvCxnSpPr>
            <p:spPr bwMode="auto">
              <a:xfrm flipV="1">
                <a:off x="1457325" y="723900"/>
                <a:ext cx="826539" cy="1819412"/>
              </a:xfrm>
              <a:prstGeom prst="straightConnector1">
                <a:avLst/>
              </a:prstGeom>
              <a:noFill/>
              <a:ln w="25400">
                <a:solidFill>
                  <a:schemeClr val="tx1"/>
                </a:solidFill>
                <a:round/>
                <a:headEnd/>
                <a:tailEnd type="arrow" w="med" len="med"/>
              </a:ln>
              <a:effectLst>
                <a:outerShdw blurRad="40000" dist="20000" dir="5400000" rotWithShape="0">
                  <a:srgbClr val="000000">
                    <a:alpha val="37999"/>
                  </a:srgbClr>
                </a:outerShdw>
              </a:effectLst>
              <a:extLst>
                <a:ext uri="{909E8E84-426E-40dd-AFC4-6F175D3DCCD1}">
                  <a14:hiddenFill xmlns:a14="http://schemas.microsoft.com/office/drawing/2010/main" xmlns="">
                    <a:noFill/>
                  </a14:hiddenFill>
                </a:ext>
              </a:extLst>
            </p:spPr>
          </p:cxnSp>
          <p:cxnSp>
            <p:nvCxnSpPr>
              <p:cNvPr id="19" name="Straight Arrow Connector 18"/>
              <p:cNvCxnSpPr>
                <a:cxnSpLocks noChangeShapeType="1"/>
                <a:endCxn id="12" idx="2"/>
              </p:cNvCxnSpPr>
              <p:nvPr/>
            </p:nvCxnSpPr>
            <p:spPr bwMode="auto">
              <a:xfrm>
                <a:off x="1418895" y="1409772"/>
                <a:ext cx="864864" cy="942854"/>
              </a:xfrm>
              <a:prstGeom prst="straightConnector1">
                <a:avLst/>
              </a:prstGeom>
              <a:noFill/>
              <a:ln w="19050">
                <a:solidFill>
                  <a:schemeClr val="tx1"/>
                </a:solidFill>
                <a:prstDash val="sysDot"/>
                <a:round/>
                <a:headEnd/>
                <a:tailEnd type="arrow" w="med" len="med"/>
              </a:ln>
              <a:effectLst>
                <a:outerShdw blurRad="40000" dist="20000" dir="5400000" rotWithShape="0">
                  <a:srgbClr val="000000">
                    <a:alpha val="37999"/>
                  </a:srgbClr>
                </a:outerShdw>
              </a:effectLst>
              <a:extLst>
                <a:ext uri="{909E8E84-426E-40dd-AFC4-6F175D3DCCD1}">
                  <a14:hiddenFill xmlns:a14="http://schemas.microsoft.com/office/drawing/2010/main" xmlns="">
                    <a:noFill/>
                  </a14:hiddenFill>
                </a:ext>
              </a:extLst>
            </p:spPr>
          </p:cxnSp>
          <p:cxnSp>
            <p:nvCxnSpPr>
              <p:cNvPr id="20" name="Straight Arrow Connector 19"/>
              <p:cNvCxnSpPr>
                <a:cxnSpLocks noChangeShapeType="1"/>
                <a:endCxn id="12" idx="2"/>
              </p:cNvCxnSpPr>
              <p:nvPr/>
            </p:nvCxnSpPr>
            <p:spPr bwMode="auto">
              <a:xfrm flipV="1">
                <a:off x="1457344" y="2352627"/>
                <a:ext cx="826415" cy="234894"/>
              </a:xfrm>
              <a:prstGeom prst="straightConnector1">
                <a:avLst/>
              </a:prstGeom>
              <a:noFill/>
              <a:ln w="25400">
                <a:solidFill>
                  <a:schemeClr val="tx1"/>
                </a:solidFill>
                <a:round/>
                <a:headEnd/>
                <a:tailEnd type="arrow" w="med" len="med"/>
              </a:ln>
              <a:effectLst>
                <a:outerShdw blurRad="40000" dist="20000" dir="5400000" rotWithShape="0">
                  <a:srgbClr val="000000">
                    <a:alpha val="37999"/>
                  </a:srgbClr>
                </a:outerShdw>
              </a:effectLst>
              <a:extLst>
                <a:ext uri="{909E8E84-426E-40dd-AFC4-6F175D3DCCD1}">
                  <a14:hiddenFill xmlns:a14="http://schemas.microsoft.com/office/drawing/2010/main" xmlns="">
                    <a:noFill/>
                  </a14:hiddenFill>
                </a:ext>
              </a:extLst>
            </p:spPr>
          </p:cxnSp>
          <p:cxnSp>
            <p:nvCxnSpPr>
              <p:cNvPr id="21" name="Straight Arrow Connector 20"/>
              <p:cNvCxnSpPr>
                <a:cxnSpLocks noChangeShapeType="1"/>
                <a:stCxn id="11" idx="6"/>
                <a:endCxn id="13" idx="2"/>
              </p:cNvCxnSpPr>
              <p:nvPr/>
            </p:nvCxnSpPr>
            <p:spPr bwMode="auto">
              <a:xfrm>
                <a:off x="3814801" y="723900"/>
                <a:ext cx="297863" cy="605790"/>
              </a:xfrm>
              <a:prstGeom prst="straightConnector1">
                <a:avLst/>
              </a:prstGeom>
              <a:noFill/>
              <a:ln w="25400">
                <a:solidFill>
                  <a:schemeClr val="tx1"/>
                </a:solidFill>
                <a:round/>
                <a:headEnd/>
                <a:tailEnd type="arrow" w="med" len="med"/>
              </a:ln>
              <a:effectLst>
                <a:outerShdw blurRad="40000" dist="20000" dir="5400000" rotWithShape="0">
                  <a:srgbClr val="000000">
                    <a:alpha val="37999"/>
                  </a:srgbClr>
                </a:outerShdw>
              </a:effectLst>
              <a:extLst>
                <a:ext uri="{909E8E84-426E-40dd-AFC4-6F175D3DCCD1}">
                  <a14:hiddenFill xmlns:a14="http://schemas.microsoft.com/office/drawing/2010/main" xmlns="">
                    <a:noFill/>
                  </a14:hiddenFill>
                </a:ext>
              </a:extLst>
            </p:spPr>
          </p:cxnSp>
          <p:cxnSp>
            <p:nvCxnSpPr>
              <p:cNvPr id="22" name="Straight Arrow Connector 21"/>
              <p:cNvCxnSpPr>
                <a:cxnSpLocks noChangeShapeType="1"/>
                <a:endCxn id="11" idx="2"/>
              </p:cNvCxnSpPr>
              <p:nvPr/>
            </p:nvCxnSpPr>
            <p:spPr bwMode="auto">
              <a:xfrm>
                <a:off x="1369792" y="457079"/>
                <a:ext cx="914072" cy="266821"/>
              </a:xfrm>
              <a:prstGeom prst="straightConnector1">
                <a:avLst/>
              </a:prstGeom>
              <a:noFill/>
              <a:ln w="19050">
                <a:solidFill>
                  <a:schemeClr val="tx1"/>
                </a:solidFill>
                <a:prstDash val="sysDot"/>
                <a:round/>
                <a:headEnd/>
                <a:tailEnd type="arrow" w="med" len="med"/>
              </a:ln>
              <a:effectLst>
                <a:outerShdw blurRad="40000" dist="20000" dir="5400000" rotWithShape="0">
                  <a:srgbClr val="000000">
                    <a:alpha val="37999"/>
                  </a:srgbClr>
                </a:outerShdw>
              </a:effectLst>
              <a:extLst>
                <a:ext uri="{909E8E84-426E-40dd-AFC4-6F175D3DCCD1}">
                  <a14:hiddenFill xmlns:a14="http://schemas.microsoft.com/office/drawing/2010/main" xmlns="">
                    <a:noFill/>
                  </a14:hiddenFill>
                </a:ext>
              </a:extLst>
            </p:spPr>
          </p:cxnSp>
          <p:cxnSp>
            <p:nvCxnSpPr>
              <p:cNvPr id="23" name="Straight Arrow Connector 22"/>
              <p:cNvCxnSpPr>
                <a:cxnSpLocks noChangeShapeType="1"/>
                <a:stCxn id="12" idx="6"/>
                <a:endCxn id="13" idx="2"/>
              </p:cNvCxnSpPr>
              <p:nvPr/>
            </p:nvCxnSpPr>
            <p:spPr bwMode="auto">
              <a:xfrm flipV="1">
                <a:off x="3693389" y="1329835"/>
                <a:ext cx="419230" cy="1022792"/>
              </a:xfrm>
              <a:prstGeom prst="straightConnector1">
                <a:avLst/>
              </a:prstGeom>
              <a:noFill/>
              <a:ln w="25400">
                <a:solidFill>
                  <a:schemeClr val="tx1"/>
                </a:solidFill>
                <a:round/>
                <a:headEnd/>
                <a:tailEnd type="arrow" w="med" len="med"/>
              </a:ln>
              <a:effectLst>
                <a:outerShdw blurRad="40000" dist="20000" dir="5400000" rotWithShape="0">
                  <a:srgbClr val="000000">
                    <a:alpha val="37999"/>
                  </a:srgbClr>
                </a:outerShdw>
              </a:effectLst>
              <a:extLst>
                <a:ext uri="{909E8E84-426E-40dd-AFC4-6F175D3DCCD1}">
                  <a14:hiddenFill xmlns:a14="http://schemas.microsoft.com/office/drawing/2010/main" xmlns="">
                    <a:noFill/>
                  </a14:hiddenFill>
                </a:ext>
              </a:extLst>
            </p:spPr>
          </p:cxnSp>
        </p:grpSp>
        <p:cxnSp>
          <p:nvCxnSpPr>
            <p:cNvPr id="6" name="Straight Arrow Connector 5"/>
            <p:cNvCxnSpPr>
              <a:cxnSpLocks noChangeShapeType="1"/>
            </p:cNvCxnSpPr>
            <p:nvPr/>
          </p:nvCxnSpPr>
          <p:spPr bwMode="auto">
            <a:xfrm>
              <a:off x="6291629" y="17612048"/>
              <a:ext cx="3168595" cy="7199636"/>
            </a:xfrm>
            <a:prstGeom prst="straightConnector1">
              <a:avLst/>
            </a:prstGeom>
            <a:noFill/>
            <a:ln w="19050">
              <a:solidFill>
                <a:schemeClr val="tx1"/>
              </a:solidFill>
              <a:prstDash val="sysDot"/>
              <a:round/>
              <a:headEnd/>
              <a:tailEnd type="arrow" w="med" len="med"/>
            </a:ln>
            <a:effectLst>
              <a:outerShdw blurRad="40000" dist="20000" dir="5400000" rotWithShape="0">
                <a:srgbClr val="000000">
                  <a:alpha val="37999"/>
                </a:srgbClr>
              </a:outerShdw>
            </a:effectLst>
            <a:extLst>
              <a:ext uri="{909E8E84-426E-40dd-AFC4-6F175D3DCCD1}">
                <a14:hiddenFill xmlns:a14="http://schemas.microsoft.com/office/drawing/2010/main" xmlns="">
                  <a:noFill/>
                </a14:hiddenFill>
              </a:ext>
            </a:extLst>
          </p:spPr>
        </p:cxnSp>
        <p:cxnSp>
          <p:nvCxnSpPr>
            <p:cNvPr id="7" name="Straight Arrow Connector 6"/>
            <p:cNvCxnSpPr>
              <a:cxnSpLocks noChangeShapeType="1"/>
              <a:endCxn id="11" idx="2"/>
            </p:cNvCxnSpPr>
            <p:nvPr/>
          </p:nvCxnSpPr>
          <p:spPr bwMode="auto">
            <a:xfrm flipV="1">
              <a:off x="6507525" y="18613620"/>
              <a:ext cx="2930836" cy="2670481"/>
            </a:xfrm>
            <a:prstGeom prst="straightConnector1">
              <a:avLst/>
            </a:prstGeom>
            <a:noFill/>
            <a:ln w="19050">
              <a:solidFill>
                <a:schemeClr val="tx1"/>
              </a:solidFill>
              <a:prstDash val="sysDot"/>
              <a:round/>
              <a:headEnd/>
              <a:tailEnd type="arrow" w="med" len="med"/>
            </a:ln>
            <a:effectLst>
              <a:outerShdw blurRad="40000" dist="20000" dir="5400000" rotWithShape="0">
                <a:srgbClr val="000000">
                  <a:alpha val="37999"/>
                </a:srgbClr>
              </a:outerShdw>
            </a:effectLst>
            <a:extLst>
              <a:ext uri="{909E8E84-426E-40dd-AFC4-6F175D3DCCD1}">
                <a14:hiddenFill xmlns:a14="http://schemas.microsoft.com/office/drawing/2010/main" xmlns="">
                  <a:noFill/>
                </a14:hiddenFill>
              </a:ext>
            </a:extLst>
          </p:spPr>
        </p:cxnSp>
      </p:grpSp>
      <p:sp>
        <p:nvSpPr>
          <p:cNvPr id="29" name="Rectangle 28"/>
          <p:cNvSpPr/>
          <p:nvPr/>
        </p:nvSpPr>
        <p:spPr>
          <a:xfrm>
            <a:off x="2008375" y="6162829"/>
            <a:ext cx="5481035" cy="923330"/>
          </a:xfrm>
          <a:prstGeom prst="rect">
            <a:avLst/>
          </a:prstGeom>
        </p:spPr>
        <p:txBody>
          <a:bodyPr wrap="square">
            <a:spAutoFit/>
          </a:bodyPr>
          <a:lstStyle/>
          <a:p>
            <a:pPr algn="ctr"/>
            <a:r>
              <a:rPr lang="en-US" dirty="0">
                <a:solidFill>
                  <a:srgbClr val="000000"/>
                </a:solidFill>
                <a:ea typeface="굴림" charset="0"/>
                <a:cs typeface="굴림" charset="0"/>
              </a:rPr>
              <a:t>Figure1. Results of SEM (*** p&lt;.001, ** p&lt;.01, * p&lt;.</a:t>
            </a:r>
            <a:r>
              <a:rPr lang="en-US" dirty="0" smtClean="0">
                <a:solidFill>
                  <a:srgbClr val="000000"/>
                </a:solidFill>
                <a:ea typeface="굴림" charset="0"/>
                <a:cs typeface="굴림" charset="0"/>
              </a:rPr>
              <a:t>05)</a:t>
            </a:r>
          </a:p>
          <a:p>
            <a:pPr lvl="0" algn="ctr"/>
            <a:r>
              <a:rPr lang="en-US" dirty="0">
                <a:solidFill>
                  <a:srgbClr val="000000"/>
                </a:solidFill>
                <a:latin typeface="Calibri" pitchFamily="34" charset="0"/>
              </a:rPr>
              <a:t>X</a:t>
            </a:r>
            <a:r>
              <a:rPr lang="en-US" baseline="30000" dirty="0">
                <a:solidFill>
                  <a:srgbClr val="000000"/>
                </a:solidFill>
                <a:latin typeface="Calibri" pitchFamily="34" charset="0"/>
              </a:rPr>
              <a:t>2</a:t>
            </a:r>
            <a:r>
              <a:rPr lang="en-US" dirty="0">
                <a:solidFill>
                  <a:srgbClr val="000000"/>
                </a:solidFill>
                <a:latin typeface="Calibri" pitchFamily="34" charset="0"/>
              </a:rPr>
              <a:t>/</a:t>
            </a:r>
            <a:r>
              <a:rPr lang="en-US" dirty="0" err="1" smtClean="0">
                <a:solidFill>
                  <a:srgbClr val="000000"/>
                </a:solidFill>
                <a:latin typeface="Calibri" pitchFamily="34" charset="0"/>
              </a:rPr>
              <a:t>df</a:t>
            </a:r>
            <a:r>
              <a:rPr lang="en-US" dirty="0" smtClean="0">
                <a:solidFill>
                  <a:srgbClr val="000000"/>
                </a:solidFill>
                <a:latin typeface="Calibri" pitchFamily="34" charset="0"/>
              </a:rPr>
              <a:t> = 1.8, GFI =.9, CFI =.91, IFI =.91, RMSEA = .06</a:t>
            </a:r>
            <a:endParaRPr lang="en-US" dirty="0">
              <a:solidFill>
                <a:srgbClr val="000000"/>
              </a:solidFill>
              <a:latin typeface="Arial" charset="0"/>
              <a:cs typeface="Arial" charset="0"/>
            </a:endParaRPr>
          </a:p>
          <a:p>
            <a:pPr algn="ctr"/>
            <a:endParaRPr lang="en-US" dirty="0">
              <a:solidFill>
                <a:srgbClr val="000000"/>
              </a:solidFill>
            </a:endParaRPr>
          </a:p>
        </p:txBody>
      </p:sp>
    </p:spTree>
    <p:extLst>
      <p:ext uri="{BB962C8B-B14F-4D97-AF65-F5344CB8AC3E}">
        <p14:creationId xmlns:p14="http://schemas.microsoft.com/office/powerpoint/2010/main" val="29724018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ko-KR" dirty="0">
                <a:solidFill>
                  <a:srgbClr val="000000"/>
                </a:solidFill>
                <a:ea typeface="굴림" charset="0"/>
                <a:cs typeface="Tw Cen MT"/>
              </a:rPr>
              <a:t>Findings </a:t>
            </a:r>
            <a:endParaRPr lang="en-US" dirty="0"/>
          </a:p>
        </p:txBody>
      </p:sp>
      <p:sp>
        <p:nvSpPr>
          <p:cNvPr id="3" name="Content Placeholder 2"/>
          <p:cNvSpPr>
            <a:spLocks noGrp="1"/>
          </p:cNvSpPr>
          <p:nvPr>
            <p:ph sz="quarter" idx="1"/>
          </p:nvPr>
        </p:nvSpPr>
        <p:spPr/>
        <p:txBody>
          <a:bodyPr>
            <a:normAutofit/>
          </a:bodyPr>
          <a:lstStyle/>
          <a:p>
            <a:pPr defTabSz="3086100">
              <a:buFontTx/>
              <a:buChar char="•"/>
              <a:defRPr/>
            </a:pPr>
            <a:r>
              <a:rPr lang="en-US" altLang="ko-KR" sz="2000" dirty="0" smtClean="0">
                <a:solidFill>
                  <a:srgbClr val="000000"/>
                </a:solidFill>
                <a:latin typeface="Tw Cen MT"/>
                <a:ea typeface="굴림" charset="0"/>
                <a:cs typeface="Tw Cen MT"/>
              </a:rPr>
              <a:t> </a:t>
            </a:r>
            <a:r>
              <a:rPr lang="en-US" altLang="ko-KR" sz="2800" dirty="0">
                <a:solidFill>
                  <a:srgbClr val="000000"/>
                </a:solidFill>
                <a:latin typeface="Tw Cen MT"/>
                <a:ea typeface="굴림" charset="0"/>
                <a:cs typeface="Tw Cen MT"/>
              </a:rPr>
              <a:t>Confirmatory</a:t>
            </a:r>
            <a:r>
              <a:rPr lang="en-US" altLang="ko-KR" sz="2400" dirty="0">
                <a:solidFill>
                  <a:srgbClr val="000000"/>
                </a:solidFill>
                <a:latin typeface="Tw Cen MT"/>
                <a:ea typeface="굴림" charset="0"/>
                <a:cs typeface="Tw Cen MT"/>
              </a:rPr>
              <a:t> </a:t>
            </a:r>
            <a:r>
              <a:rPr lang="en-US" altLang="ko-KR" sz="2800" dirty="0">
                <a:solidFill>
                  <a:srgbClr val="000000"/>
                </a:solidFill>
                <a:latin typeface="Tw Cen MT"/>
                <a:ea typeface="굴림" charset="0"/>
                <a:cs typeface="Tw Cen MT"/>
              </a:rPr>
              <a:t>Factor </a:t>
            </a:r>
            <a:r>
              <a:rPr lang="en-US" altLang="ko-KR" sz="2800" dirty="0" smtClean="0">
                <a:solidFill>
                  <a:srgbClr val="000000"/>
                </a:solidFill>
                <a:latin typeface="Tw Cen MT"/>
                <a:ea typeface="굴림" charset="0"/>
                <a:cs typeface="Tw Cen MT"/>
              </a:rPr>
              <a:t>Analysis</a:t>
            </a:r>
            <a:endParaRPr lang="en-US" altLang="ko-KR" sz="1100" dirty="0">
              <a:solidFill>
                <a:srgbClr val="000000"/>
              </a:solidFill>
              <a:latin typeface="Tw Cen MT"/>
              <a:ea typeface="굴림" charset="0"/>
              <a:cs typeface="Tw Cen MT"/>
            </a:endParaRPr>
          </a:p>
          <a:p>
            <a:pPr marL="914400" lvl="1" indent="-457200" defTabSz="3086100">
              <a:buFont typeface="Courier New"/>
              <a:buChar char="o"/>
              <a:defRPr/>
            </a:pPr>
            <a:r>
              <a:rPr lang="en-US" sz="2200" dirty="0">
                <a:solidFill>
                  <a:srgbClr val="000000"/>
                </a:solidFill>
                <a:latin typeface="Tw Cen MT"/>
                <a:ea typeface="ＭＳ Ｐゴシック" charset="0"/>
                <a:cs typeface="Tw Cen MT"/>
              </a:rPr>
              <a:t>Factor analysis facilitated grouping of the 23 items that described different kinds of services provided by the Phoenix Convention Center into three reduced dimensions:  basic, performance, and  excitement </a:t>
            </a:r>
            <a:r>
              <a:rPr lang="en-US" sz="2200" dirty="0" smtClean="0">
                <a:solidFill>
                  <a:srgbClr val="000000"/>
                </a:solidFill>
                <a:latin typeface="Tw Cen MT"/>
                <a:ea typeface="ＭＳ Ｐゴシック" charset="0"/>
                <a:cs typeface="Tw Cen MT"/>
              </a:rPr>
              <a:t>factor.</a:t>
            </a:r>
          </a:p>
          <a:p>
            <a:pPr marL="914400" lvl="1" indent="-457200" defTabSz="3086100">
              <a:buFont typeface="Courier New"/>
              <a:buChar char="o"/>
              <a:defRPr/>
            </a:pPr>
            <a:r>
              <a:rPr lang="en-US" sz="2200" dirty="0" smtClean="0">
                <a:solidFill>
                  <a:srgbClr val="000000"/>
                </a:solidFill>
                <a:latin typeface="Tw Cen MT"/>
                <a:ea typeface="굴림" charset="0"/>
                <a:cs typeface="Tw Cen MT"/>
              </a:rPr>
              <a:t>Fit Indices For the Hypothesized Structural Model</a:t>
            </a:r>
          </a:p>
          <a:p>
            <a:pPr defTabSz="3086100">
              <a:buFontTx/>
              <a:buChar char="•"/>
              <a:defRPr/>
            </a:pPr>
            <a:endParaRPr lang="en-US" altLang="ko-KR" sz="1800" dirty="0">
              <a:solidFill>
                <a:srgbClr val="000000"/>
              </a:solidFill>
              <a:effectLst>
                <a:outerShdw blurRad="38100" dist="38100" dir="2700000" algn="tl">
                  <a:srgbClr val="000000"/>
                </a:outerShdw>
              </a:effectLst>
              <a:latin typeface="Tw Cen MT"/>
              <a:ea typeface="굴림" charset="0"/>
              <a:cs typeface="Tw Cen MT"/>
            </a:endParaRPr>
          </a:p>
          <a:p>
            <a:endParaRPr lang="en-US" sz="2000" dirty="0">
              <a:solidFill>
                <a:srgbClr val="000000"/>
              </a:solidFill>
              <a:latin typeface="Tw Cen MT"/>
              <a:cs typeface="Tw Cen MT"/>
            </a:endParaRPr>
          </a:p>
        </p:txBody>
      </p:sp>
      <p:pic>
        <p:nvPicPr>
          <p:cNvPr id="5" name="table"/>
          <p:cNvPicPr>
            <a:picLocks noChangeAspect="1"/>
          </p:cNvPicPr>
          <p:nvPr/>
        </p:nvPicPr>
        <p:blipFill>
          <a:blip r:embed="rId2"/>
          <a:stretch>
            <a:fillRect/>
          </a:stretch>
        </p:blipFill>
        <p:spPr>
          <a:xfrm>
            <a:off x="1574297" y="3992200"/>
            <a:ext cx="5896176" cy="2103800"/>
          </a:xfrm>
          <a:prstGeom prst="rect">
            <a:avLst/>
          </a:prstGeom>
        </p:spPr>
      </p:pic>
    </p:spTree>
    <p:extLst>
      <p:ext uri="{BB962C8B-B14F-4D97-AF65-F5344CB8AC3E}">
        <p14:creationId xmlns:p14="http://schemas.microsoft.com/office/powerpoint/2010/main" val="410725733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51</TotalTime>
  <Words>1046</Words>
  <Application>Microsoft Office PowerPoint</Application>
  <PresentationFormat>On-screen Show (4:3)</PresentationFormat>
  <Paragraphs>95</Paragraphs>
  <Slides>12</Slides>
  <Notes>0</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12</vt:i4>
      </vt:variant>
    </vt:vector>
  </HeadingPairs>
  <TitlesOfParts>
    <vt:vector size="27" baseType="lpstr">
      <vt:lpstr>굴림</vt:lpstr>
      <vt:lpstr>Malgun Gothic</vt:lpstr>
      <vt:lpstr>MS Mincho</vt:lpstr>
      <vt:lpstr>ＭＳ Ｐゴシック</vt:lpstr>
      <vt:lpstr>Arial</vt:lpstr>
      <vt:lpstr>Calibri</vt:lpstr>
      <vt:lpstr>Cambria</vt:lpstr>
      <vt:lpstr>Courier New</vt:lpstr>
      <vt:lpstr>HY얕은샘물M</vt:lpstr>
      <vt:lpstr>Times New Roman</vt:lpstr>
      <vt:lpstr>TM Cent</vt:lpstr>
      <vt:lpstr>Tw Cen MT</vt:lpstr>
      <vt:lpstr>Wingdings</vt:lpstr>
      <vt:lpstr>Wingdings 2</vt:lpstr>
      <vt:lpstr>Median</vt:lpstr>
      <vt:lpstr>Conference Attendees’ Satisfaction with Convention Facility Services:  An Integrated Model of Individual &amp; Shared Experiential Value  </vt:lpstr>
      <vt:lpstr>Introduction</vt:lpstr>
      <vt:lpstr>Theoretical Background </vt:lpstr>
      <vt:lpstr>PowerPoint Presentation</vt:lpstr>
      <vt:lpstr>PowerPoint Presentation</vt:lpstr>
      <vt:lpstr>PowerPoint Presentation</vt:lpstr>
      <vt:lpstr>Methodology</vt:lpstr>
      <vt:lpstr>Findings </vt:lpstr>
      <vt:lpstr>Findings </vt:lpstr>
      <vt:lpstr>Findings </vt:lpstr>
      <vt:lpstr>Findings </vt:lpstr>
      <vt:lpstr>Discussions and Implications</vt:lpstr>
    </vt:vector>
  </TitlesOfParts>
  <Company>Arizona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Erika Sung</dc:creator>
  <cp:lastModifiedBy>Owner</cp:lastModifiedBy>
  <cp:revision>10</cp:revision>
  <dcterms:created xsi:type="dcterms:W3CDTF">2015-11-19T06:55:24Z</dcterms:created>
  <dcterms:modified xsi:type="dcterms:W3CDTF">2015-11-22T16:20:09Z</dcterms:modified>
</cp:coreProperties>
</file>