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5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7484B9-CA8E-4DDB-A04F-0BE758AFD75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4DF348-2923-40CA-89EF-C749FF9751B0}">
      <dgm:prSet phldrT="[Text]" custT="1"/>
      <dgm:spPr/>
      <dgm:t>
        <a:bodyPr/>
        <a:lstStyle/>
        <a:p>
          <a:r>
            <a:rPr lang="en-US" sz="2000" b="1" dirty="0"/>
            <a:t>Attributes</a:t>
          </a:r>
        </a:p>
      </dgm:t>
    </dgm:pt>
    <dgm:pt modelId="{F34D4CCD-5E4E-40F1-9D6F-7B990663E8B8}" type="parTrans" cxnId="{F3127A64-BFA3-498C-84E2-DD4ECAFA7721}">
      <dgm:prSet/>
      <dgm:spPr/>
      <dgm:t>
        <a:bodyPr/>
        <a:lstStyle/>
        <a:p>
          <a:endParaRPr lang="en-US"/>
        </a:p>
      </dgm:t>
    </dgm:pt>
    <dgm:pt modelId="{3F2FD7F0-2524-4CC3-8597-4BA173435CEB}" type="sibTrans" cxnId="{F3127A64-BFA3-498C-84E2-DD4ECAFA7721}">
      <dgm:prSet/>
      <dgm:spPr/>
      <dgm:t>
        <a:bodyPr/>
        <a:lstStyle/>
        <a:p>
          <a:endParaRPr lang="en-US"/>
        </a:p>
      </dgm:t>
    </dgm:pt>
    <dgm:pt modelId="{F1CCEB7A-6D72-4FAE-A3C2-79E97F391B63}">
      <dgm:prSet phldrT="[Text]" custT="1"/>
      <dgm:spPr/>
      <dgm:t>
        <a:bodyPr/>
        <a:lstStyle/>
        <a:p>
          <a:r>
            <a:rPr lang="en-US" sz="2000" b="1" dirty="0"/>
            <a:t>Satisfaction</a:t>
          </a:r>
          <a:endParaRPr lang="en-US" sz="2400" b="1" dirty="0"/>
        </a:p>
      </dgm:t>
    </dgm:pt>
    <dgm:pt modelId="{8212CFD3-462A-440F-8D25-CEF9864BFAB2}" type="parTrans" cxnId="{3D62AAC9-1A58-47D0-A964-70A3C3576CE6}">
      <dgm:prSet/>
      <dgm:spPr/>
      <dgm:t>
        <a:bodyPr/>
        <a:lstStyle/>
        <a:p>
          <a:endParaRPr lang="en-US"/>
        </a:p>
      </dgm:t>
    </dgm:pt>
    <dgm:pt modelId="{4373BE00-1770-4096-80C4-7EDF95D903C9}" type="sibTrans" cxnId="{3D62AAC9-1A58-47D0-A964-70A3C3576CE6}">
      <dgm:prSet/>
      <dgm:spPr/>
      <dgm:t>
        <a:bodyPr/>
        <a:lstStyle/>
        <a:p>
          <a:endParaRPr lang="en-US"/>
        </a:p>
      </dgm:t>
    </dgm:pt>
    <dgm:pt modelId="{738D517E-697E-454D-BABB-6C919F9E7E03}">
      <dgm:prSet phldrT="[Text]" custT="1"/>
      <dgm:spPr/>
      <dgm:t>
        <a:bodyPr/>
        <a:lstStyle/>
        <a:p>
          <a:r>
            <a:rPr lang="en-US" sz="2000" b="1" dirty="0"/>
            <a:t>Perceptions</a:t>
          </a:r>
        </a:p>
      </dgm:t>
    </dgm:pt>
    <dgm:pt modelId="{20BB4E3C-A8EB-4DAA-9AC5-BF61CD3FA253}" type="parTrans" cxnId="{915BA14C-438F-48A5-9347-A4C8DCA98A1B}">
      <dgm:prSet/>
      <dgm:spPr/>
      <dgm:t>
        <a:bodyPr/>
        <a:lstStyle/>
        <a:p>
          <a:endParaRPr lang="en-US"/>
        </a:p>
      </dgm:t>
    </dgm:pt>
    <dgm:pt modelId="{B4580E74-2F6D-4C24-835E-E7AFD25258C4}" type="sibTrans" cxnId="{915BA14C-438F-48A5-9347-A4C8DCA98A1B}">
      <dgm:prSet/>
      <dgm:spPr/>
      <dgm:t>
        <a:bodyPr/>
        <a:lstStyle/>
        <a:p>
          <a:endParaRPr lang="en-US"/>
        </a:p>
      </dgm:t>
    </dgm:pt>
    <dgm:pt modelId="{B74706E4-98CB-4BE2-AB8B-DAB5A8E89A05}">
      <dgm:prSet phldrT="[Text]" custT="1"/>
      <dgm:spPr/>
      <dgm:t>
        <a:bodyPr/>
        <a:lstStyle/>
        <a:p>
          <a:r>
            <a:rPr lang="en-US" sz="2000" b="1" dirty="0"/>
            <a:t>Loyalty</a:t>
          </a:r>
          <a:endParaRPr lang="en-US" sz="4000" b="1" dirty="0"/>
        </a:p>
      </dgm:t>
    </dgm:pt>
    <dgm:pt modelId="{4876E335-2B20-41AB-BEFE-EB2BF55F43BB}" type="parTrans" cxnId="{EDBBFA63-C18A-4285-A4C9-A6D0D4893A5D}">
      <dgm:prSet/>
      <dgm:spPr/>
      <dgm:t>
        <a:bodyPr/>
        <a:lstStyle/>
        <a:p>
          <a:endParaRPr lang="en-US"/>
        </a:p>
      </dgm:t>
    </dgm:pt>
    <dgm:pt modelId="{78B6DFC9-797D-488B-BF14-638013C1803E}" type="sibTrans" cxnId="{EDBBFA63-C18A-4285-A4C9-A6D0D4893A5D}">
      <dgm:prSet/>
      <dgm:spPr/>
      <dgm:t>
        <a:bodyPr/>
        <a:lstStyle/>
        <a:p>
          <a:endParaRPr lang="en-US"/>
        </a:p>
      </dgm:t>
    </dgm:pt>
    <dgm:pt modelId="{0ECC129B-0B9B-4578-82F3-1A33E834155E}" type="pres">
      <dgm:prSet presAssocID="{6D7484B9-CA8E-4DDB-A04F-0BE758AFD75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C2BE3E-08EA-41EA-959A-2C3096099034}" type="pres">
      <dgm:prSet presAssocID="{6D7484B9-CA8E-4DDB-A04F-0BE758AFD75C}" presName="diamond" presStyleLbl="bgShp" presStyleIdx="0" presStyleCnt="1" custScaleX="125031" custLinFactNeighborX="-527" custLinFactNeighborY="438"/>
      <dgm:spPr/>
    </dgm:pt>
    <dgm:pt modelId="{70148FE8-C382-4B97-95D3-274969DA29E2}" type="pres">
      <dgm:prSet presAssocID="{6D7484B9-CA8E-4DDB-A04F-0BE758AFD75C}" presName="quad1" presStyleLbl="node1" presStyleIdx="0" presStyleCnt="4" custScaleX="103205" custLinFactNeighborX="-33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1441A-6A46-4C94-A9EA-097EC46F980C}" type="pres">
      <dgm:prSet presAssocID="{6D7484B9-CA8E-4DDB-A04F-0BE758AFD75C}" presName="quad2" presStyleLbl="node1" presStyleIdx="1" presStyleCnt="4" custScaleX="103346" custLinFactNeighborX="33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46EA05-2FEF-4C86-A922-C8CF2097FE80}" type="pres">
      <dgm:prSet presAssocID="{6D7484B9-CA8E-4DDB-A04F-0BE758AFD75C}" presName="quad3" presStyleLbl="node1" presStyleIdx="2" presStyleCnt="4" custScaleX="103205" custLinFactNeighborX="-33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241FC-80B3-4F38-8A35-89BC79F8A44A}" type="pres">
      <dgm:prSet presAssocID="{6D7484B9-CA8E-4DDB-A04F-0BE758AFD75C}" presName="quad4" presStyleLbl="node1" presStyleIdx="3" presStyleCnt="4" custScaleX="104490" custLinFactNeighborX="33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62AAC9-1A58-47D0-A964-70A3C3576CE6}" srcId="{6D7484B9-CA8E-4DDB-A04F-0BE758AFD75C}" destId="{F1CCEB7A-6D72-4FAE-A3C2-79E97F391B63}" srcOrd="1" destOrd="0" parTransId="{8212CFD3-462A-440F-8D25-CEF9864BFAB2}" sibTransId="{4373BE00-1770-4096-80C4-7EDF95D903C9}"/>
    <dgm:cxn modelId="{C93D6A0A-31C1-421C-83DB-78C2F02D5C84}" type="presOf" srcId="{738D517E-697E-454D-BABB-6C919F9E7E03}" destId="{6046EA05-2FEF-4C86-A922-C8CF2097FE80}" srcOrd="0" destOrd="0" presId="urn:microsoft.com/office/officeart/2005/8/layout/matrix3"/>
    <dgm:cxn modelId="{95F8D1FF-810D-4C2D-8D0F-C5E70D480E48}" type="presOf" srcId="{C04DF348-2923-40CA-89EF-C749FF9751B0}" destId="{70148FE8-C382-4B97-95D3-274969DA29E2}" srcOrd="0" destOrd="0" presId="urn:microsoft.com/office/officeart/2005/8/layout/matrix3"/>
    <dgm:cxn modelId="{915BA14C-438F-48A5-9347-A4C8DCA98A1B}" srcId="{6D7484B9-CA8E-4DDB-A04F-0BE758AFD75C}" destId="{738D517E-697E-454D-BABB-6C919F9E7E03}" srcOrd="2" destOrd="0" parTransId="{20BB4E3C-A8EB-4DAA-9AC5-BF61CD3FA253}" sibTransId="{B4580E74-2F6D-4C24-835E-E7AFD25258C4}"/>
    <dgm:cxn modelId="{49B26005-E3A9-49FF-A969-FAE1EE75D959}" type="presOf" srcId="{F1CCEB7A-6D72-4FAE-A3C2-79E97F391B63}" destId="{8DF1441A-6A46-4C94-A9EA-097EC46F980C}" srcOrd="0" destOrd="0" presId="urn:microsoft.com/office/officeart/2005/8/layout/matrix3"/>
    <dgm:cxn modelId="{A3D5656F-6BD9-495F-9735-6344FC124556}" type="presOf" srcId="{B74706E4-98CB-4BE2-AB8B-DAB5A8E89A05}" destId="{CE9241FC-80B3-4F38-8A35-89BC79F8A44A}" srcOrd="0" destOrd="0" presId="urn:microsoft.com/office/officeart/2005/8/layout/matrix3"/>
    <dgm:cxn modelId="{F3127A64-BFA3-498C-84E2-DD4ECAFA7721}" srcId="{6D7484B9-CA8E-4DDB-A04F-0BE758AFD75C}" destId="{C04DF348-2923-40CA-89EF-C749FF9751B0}" srcOrd="0" destOrd="0" parTransId="{F34D4CCD-5E4E-40F1-9D6F-7B990663E8B8}" sibTransId="{3F2FD7F0-2524-4CC3-8597-4BA173435CEB}"/>
    <dgm:cxn modelId="{5B28B49D-3763-4AEF-BE73-E0F3DA3E6CF0}" type="presOf" srcId="{6D7484B9-CA8E-4DDB-A04F-0BE758AFD75C}" destId="{0ECC129B-0B9B-4578-82F3-1A33E834155E}" srcOrd="0" destOrd="0" presId="urn:microsoft.com/office/officeart/2005/8/layout/matrix3"/>
    <dgm:cxn modelId="{EDBBFA63-C18A-4285-A4C9-A6D0D4893A5D}" srcId="{6D7484B9-CA8E-4DDB-A04F-0BE758AFD75C}" destId="{B74706E4-98CB-4BE2-AB8B-DAB5A8E89A05}" srcOrd="3" destOrd="0" parTransId="{4876E335-2B20-41AB-BEFE-EB2BF55F43BB}" sibTransId="{78B6DFC9-797D-488B-BF14-638013C1803E}"/>
    <dgm:cxn modelId="{6400F3A1-C2C1-41EB-B42D-89CC1CEFB56C}" type="presParOf" srcId="{0ECC129B-0B9B-4578-82F3-1A33E834155E}" destId="{33C2BE3E-08EA-41EA-959A-2C3096099034}" srcOrd="0" destOrd="0" presId="urn:microsoft.com/office/officeart/2005/8/layout/matrix3"/>
    <dgm:cxn modelId="{9E0F0767-F639-4832-943E-D9BBA2184FD3}" type="presParOf" srcId="{0ECC129B-0B9B-4578-82F3-1A33E834155E}" destId="{70148FE8-C382-4B97-95D3-274969DA29E2}" srcOrd="1" destOrd="0" presId="urn:microsoft.com/office/officeart/2005/8/layout/matrix3"/>
    <dgm:cxn modelId="{72E49AFF-3F22-4A28-AB5E-12EB73C0E79B}" type="presParOf" srcId="{0ECC129B-0B9B-4578-82F3-1A33E834155E}" destId="{8DF1441A-6A46-4C94-A9EA-097EC46F980C}" srcOrd="2" destOrd="0" presId="urn:microsoft.com/office/officeart/2005/8/layout/matrix3"/>
    <dgm:cxn modelId="{01BA0584-F678-460F-9E14-26602D41A56D}" type="presParOf" srcId="{0ECC129B-0B9B-4578-82F3-1A33E834155E}" destId="{6046EA05-2FEF-4C86-A922-C8CF2097FE80}" srcOrd="3" destOrd="0" presId="urn:microsoft.com/office/officeart/2005/8/layout/matrix3"/>
    <dgm:cxn modelId="{FE6D2F22-933D-4166-AB33-6D11732960DA}" type="presParOf" srcId="{0ECC129B-0B9B-4578-82F3-1A33E834155E}" destId="{CE9241FC-80B3-4F38-8A35-89BC79F8A44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5658-6DA8-48CF-8CE4-1123CCE6DAC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33CD045-375B-4557-BDC3-334AD91C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64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5658-6DA8-48CF-8CE4-1123CCE6DAC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D045-375B-4557-BDC3-334AD91C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17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5658-6DA8-48CF-8CE4-1123CCE6DAC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D045-375B-4557-BDC3-334AD91C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62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5658-6DA8-48CF-8CE4-1123CCE6DAC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D045-375B-4557-BDC3-334AD91C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40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5658-6DA8-48CF-8CE4-1123CCE6DAC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D045-375B-4557-BDC3-334AD91C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52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5658-6DA8-48CF-8CE4-1123CCE6DAC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D045-375B-4557-BDC3-334AD91C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36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5658-6DA8-48CF-8CE4-1123CCE6DAC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D045-375B-4557-BDC3-334AD91C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36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5658-6DA8-48CF-8CE4-1123CCE6DAC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D045-375B-4557-BDC3-334AD91C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95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5658-6DA8-48CF-8CE4-1123CCE6DAC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D045-375B-4557-BDC3-334AD91C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5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5658-6DA8-48CF-8CE4-1123CCE6DAC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D045-375B-4557-BDC3-334AD91C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93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2765658-6DA8-48CF-8CE4-1123CCE6DAC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D045-375B-4557-BDC3-334AD91C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08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65658-6DA8-48CF-8CE4-1123CCE6DACF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33CD045-375B-4557-BDC3-334AD91C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34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inoyng.jung@unlv.edu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arah.tanford@unlv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8838" y="649898"/>
            <a:ext cx="9239554" cy="2541431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A meta-analysis of convention satisfaction and loyalty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69304"/>
            <a:ext cx="8637072" cy="977621"/>
          </a:xfrm>
        </p:spPr>
        <p:txBody>
          <a:bodyPr>
            <a:noAutofit/>
          </a:bodyPr>
          <a:lstStyle/>
          <a:p>
            <a:r>
              <a:rPr lang="en-US" sz="2000" b="1" dirty="0"/>
              <a:t>Shinyong (Shawn) Jung, MBA, </a:t>
            </a:r>
          </a:p>
          <a:p>
            <a:r>
              <a:rPr lang="en-US" sz="2000" b="1" dirty="0"/>
              <a:t>Sarah Tanford, Ph.D.</a:t>
            </a:r>
            <a:br>
              <a:rPr lang="en-US" sz="2000" b="1" dirty="0"/>
            </a:b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587" y="5990897"/>
            <a:ext cx="12188415" cy="8559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4" descr="hotel white letters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990897"/>
            <a:ext cx="5395913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991350" y="3665423"/>
            <a:ext cx="2413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shinyong.jung@unlv.edu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81964" y="4178915"/>
            <a:ext cx="23996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sarah.tanford@unlv.edu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5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079" y="713887"/>
            <a:ext cx="9603275" cy="1049235"/>
          </a:xfrm>
        </p:spPr>
        <p:txBody>
          <a:bodyPr/>
          <a:lstStyle/>
          <a:p>
            <a:r>
              <a:rPr lang="en-US" b="1" dirty="0"/>
              <a:t>Satisfaction-Loyalty</a:t>
            </a: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856282"/>
              </p:ext>
            </p:extLst>
          </p:nvPr>
        </p:nvGraphicFramePr>
        <p:xfrm>
          <a:off x="0" y="2930526"/>
          <a:ext cx="12249785" cy="841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9061">
                  <a:extLst>
                    <a:ext uri="{9D8B030D-6E8A-4147-A177-3AD203B41FA5}">
                      <a16:colId xmlns:a16="http://schemas.microsoft.com/office/drawing/2014/main" xmlns="" val="1119315300"/>
                    </a:ext>
                  </a:extLst>
                </a:gridCol>
                <a:gridCol w="1626245">
                  <a:extLst>
                    <a:ext uri="{9D8B030D-6E8A-4147-A177-3AD203B41FA5}">
                      <a16:colId xmlns:a16="http://schemas.microsoft.com/office/drawing/2014/main" xmlns="" val="4161473718"/>
                    </a:ext>
                  </a:extLst>
                </a:gridCol>
                <a:gridCol w="1165205">
                  <a:extLst>
                    <a:ext uri="{9D8B030D-6E8A-4147-A177-3AD203B41FA5}">
                      <a16:colId xmlns:a16="http://schemas.microsoft.com/office/drawing/2014/main" xmlns="" val="1163128099"/>
                    </a:ext>
                  </a:extLst>
                </a:gridCol>
                <a:gridCol w="1762036">
                  <a:extLst>
                    <a:ext uri="{9D8B030D-6E8A-4147-A177-3AD203B41FA5}">
                      <a16:colId xmlns:a16="http://schemas.microsoft.com/office/drawing/2014/main" xmlns="" val="3408429387"/>
                    </a:ext>
                  </a:extLst>
                </a:gridCol>
                <a:gridCol w="896806">
                  <a:extLst>
                    <a:ext uri="{9D8B030D-6E8A-4147-A177-3AD203B41FA5}">
                      <a16:colId xmlns:a16="http://schemas.microsoft.com/office/drawing/2014/main" xmlns="" val="4267726475"/>
                    </a:ext>
                  </a:extLst>
                </a:gridCol>
                <a:gridCol w="1482198">
                  <a:extLst>
                    <a:ext uri="{9D8B030D-6E8A-4147-A177-3AD203B41FA5}">
                      <a16:colId xmlns:a16="http://schemas.microsoft.com/office/drawing/2014/main" xmlns="" val="1760440963"/>
                    </a:ext>
                  </a:extLst>
                </a:gridCol>
                <a:gridCol w="1282160">
                  <a:extLst>
                    <a:ext uri="{9D8B030D-6E8A-4147-A177-3AD203B41FA5}">
                      <a16:colId xmlns:a16="http://schemas.microsoft.com/office/drawing/2014/main" xmlns="" val="713881421"/>
                    </a:ext>
                  </a:extLst>
                </a:gridCol>
                <a:gridCol w="1656074">
                  <a:extLst>
                    <a:ext uri="{9D8B030D-6E8A-4147-A177-3AD203B41FA5}">
                      <a16:colId xmlns:a16="http://schemas.microsoft.com/office/drawing/2014/main" xmlns="" val="359522614"/>
                    </a:ext>
                  </a:extLst>
                </a:gridCol>
              </a:tblGrid>
              <a:tr h="8413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Satisfaction-Loyalty</a:t>
                      </a:r>
                      <a:endParaRPr lang="en-US" sz="2400" b="1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1996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.552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.374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.691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49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4851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447801"/>
              </p:ext>
            </p:extLst>
          </p:nvPr>
        </p:nvGraphicFramePr>
        <p:xfrm>
          <a:off x="0" y="1814267"/>
          <a:ext cx="12230100" cy="1091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5238">
                  <a:extLst>
                    <a:ext uri="{9D8B030D-6E8A-4147-A177-3AD203B41FA5}">
                      <a16:colId xmlns:a16="http://schemas.microsoft.com/office/drawing/2014/main" xmlns="" val="4157203223"/>
                    </a:ext>
                  </a:extLst>
                </a:gridCol>
                <a:gridCol w="1623632">
                  <a:extLst>
                    <a:ext uri="{9D8B030D-6E8A-4147-A177-3AD203B41FA5}">
                      <a16:colId xmlns:a16="http://schemas.microsoft.com/office/drawing/2014/main" xmlns="" val="2063215168"/>
                    </a:ext>
                  </a:extLst>
                </a:gridCol>
                <a:gridCol w="1163332">
                  <a:extLst>
                    <a:ext uri="{9D8B030D-6E8A-4147-A177-3AD203B41FA5}">
                      <a16:colId xmlns:a16="http://schemas.microsoft.com/office/drawing/2014/main" xmlns="" val="2953824345"/>
                    </a:ext>
                  </a:extLst>
                </a:gridCol>
                <a:gridCol w="1759204">
                  <a:extLst>
                    <a:ext uri="{9D8B030D-6E8A-4147-A177-3AD203B41FA5}">
                      <a16:colId xmlns:a16="http://schemas.microsoft.com/office/drawing/2014/main" xmlns="" val="15749625"/>
                    </a:ext>
                  </a:extLst>
                </a:gridCol>
                <a:gridCol w="895365">
                  <a:extLst>
                    <a:ext uri="{9D8B030D-6E8A-4147-A177-3AD203B41FA5}">
                      <a16:colId xmlns:a16="http://schemas.microsoft.com/office/drawing/2014/main" xmlns="" val="1380764133"/>
                    </a:ext>
                  </a:extLst>
                </a:gridCol>
                <a:gridCol w="1479816">
                  <a:extLst>
                    <a:ext uri="{9D8B030D-6E8A-4147-A177-3AD203B41FA5}">
                      <a16:colId xmlns:a16="http://schemas.microsoft.com/office/drawing/2014/main" xmlns="" val="1390895222"/>
                    </a:ext>
                  </a:extLst>
                </a:gridCol>
                <a:gridCol w="1280100">
                  <a:extLst>
                    <a:ext uri="{9D8B030D-6E8A-4147-A177-3AD203B41FA5}">
                      <a16:colId xmlns:a16="http://schemas.microsoft.com/office/drawing/2014/main" xmlns="" val="3922026301"/>
                    </a:ext>
                  </a:extLst>
                </a:gridCol>
                <a:gridCol w="1653413">
                  <a:extLst>
                    <a:ext uri="{9D8B030D-6E8A-4147-A177-3AD203B41FA5}">
                      <a16:colId xmlns:a16="http://schemas.microsoft.com/office/drawing/2014/main" xmlns="" val="2659615107"/>
                    </a:ext>
                  </a:extLst>
                </a:gridCol>
              </a:tblGrid>
              <a:tr h="10916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effects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Summary effect size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Lower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bound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Upper bound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Fail-safe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9073043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587" y="5990897"/>
            <a:ext cx="12188415" cy="8559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10" descr="hotel white letters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990897"/>
            <a:ext cx="5395913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77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533" y="1954213"/>
            <a:ext cx="10772774" cy="3870325"/>
          </a:xfrm>
        </p:spPr>
        <p:txBody>
          <a:bodyPr>
            <a:noAutofit/>
          </a:bodyPr>
          <a:lstStyle/>
          <a:p>
            <a:r>
              <a:rPr lang="en-US" sz="2400" u="sng" dirty="0"/>
              <a:t>Satisfaction relationships:</a:t>
            </a:r>
            <a:r>
              <a:rPr lang="en-US" sz="2400" dirty="0"/>
              <a:t>  “networking” and “education” are the top drivers of convention attendee satisfaction. </a:t>
            </a:r>
          </a:p>
          <a:p>
            <a:r>
              <a:rPr lang="en-US" sz="2400" u="sng" dirty="0"/>
              <a:t>Loyalty relationships:</a:t>
            </a:r>
            <a:r>
              <a:rPr lang="en-US" sz="2400" dirty="0"/>
              <a:t>  “convention environment”,  “networking”, and perceptions of “service quality” strongly influence in convention attendee loyalty. </a:t>
            </a:r>
          </a:p>
          <a:p>
            <a:r>
              <a:rPr lang="en-US" sz="2400" dirty="0"/>
              <a:t>Similar to hospitality research, a strong relationship between “satisfaction” and “loyalty” in conventions was confirmed by the meta-analysis.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7" y="5990897"/>
            <a:ext cx="12188415" cy="8559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4" descr="hotel white letters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990897"/>
            <a:ext cx="5395913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18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073" y="2015732"/>
            <a:ext cx="10210800" cy="3450613"/>
          </a:xfrm>
        </p:spPr>
        <p:txBody>
          <a:bodyPr>
            <a:noAutofit/>
          </a:bodyPr>
          <a:lstStyle/>
          <a:p>
            <a:r>
              <a:rPr lang="en-US" sz="2400" dirty="0"/>
              <a:t>With its significant economic contribution and other positive impacts overall, the convention industry has focused on the factors that influence attendees’ satisfaction to generate repeat attendance, which is loyalty. </a:t>
            </a:r>
          </a:p>
          <a:p>
            <a:r>
              <a:rPr lang="en-US" sz="2400" dirty="0"/>
              <a:t>However, a consolidated review of research exploring the attributes and perceptions that have an impact on attendee satisfaction and loyalty is lacking. </a:t>
            </a:r>
          </a:p>
          <a:p>
            <a:r>
              <a:rPr lang="en-US" sz="2400" dirty="0"/>
              <a:t>To fill this gap, </a:t>
            </a:r>
            <a:r>
              <a:rPr lang="en-US" sz="2400" b="1" dirty="0"/>
              <a:t>a meta-analysis </a:t>
            </a:r>
            <a:r>
              <a:rPr lang="en-US" sz="2400" dirty="0"/>
              <a:t>of convention journal articles was conducted.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7" y="5990897"/>
            <a:ext cx="12188415" cy="8559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4" descr="hotel white letters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990897"/>
            <a:ext cx="5395913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27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Conceptual Model (Figure 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300121"/>
              </p:ext>
            </p:extLst>
          </p:nvPr>
        </p:nvGraphicFramePr>
        <p:xfrm>
          <a:off x="838200" y="1853754"/>
          <a:ext cx="10515600" cy="4269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864385" y="3777916"/>
            <a:ext cx="822960" cy="75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684520" y="3642979"/>
            <a:ext cx="822960" cy="728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4385" y="3069771"/>
            <a:ext cx="411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988629" y="3777916"/>
            <a:ext cx="0" cy="375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87" y="5990897"/>
            <a:ext cx="12188415" cy="8559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4" descr="hotel white letters.ai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990897"/>
            <a:ext cx="5395913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6016785" y="4908096"/>
            <a:ext cx="411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90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Meta-Analysis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015732"/>
            <a:ext cx="10020300" cy="3450613"/>
          </a:xfrm>
        </p:spPr>
        <p:txBody>
          <a:bodyPr>
            <a:normAutofit/>
          </a:bodyPr>
          <a:lstStyle/>
          <a:p>
            <a:r>
              <a:rPr lang="en-US" sz="2400" dirty="0"/>
              <a:t>Meta-analysis is a statistical method that synthesizes key research findings from multiple studies (Glass, 1976). </a:t>
            </a:r>
          </a:p>
          <a:p>
            <a:endParaRPr lang="en-US" sz="2400" dirty="0"/>
          </a:p>
          <a:p>
            <a:r>
              <a:rPr lang="en-US" sz="2400" dirty="0"/>
              <a:t>It evaluates effect sizes across an entire data set, enabling researchers to compare the relative magnitude of relationships between different variables.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7" y="5990897"/>
            <a:ext cx="12188415" cy="8559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4" descr="hotel white letters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990897"/>
            <a:ext cx="5395913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822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888" y="2015732"/>
            <a:ext cx="9801225" cy="3450613"/>
          </a:xfrm>
        </p:spPr>
        <p:txBody>
          <a:bodyPr>
            <a:noAutofit/>
          </a:bodyPr>
          <a:lstStyle/>
          <a:p>
            <a:r>
              <a:rPr lang="en-US" sz="2400" dirty="0"/>
              <a:t>Since most of the studies use regression-based techniques, correlations are the appropriate effect size for analysis. </a:t>
            </a:r>
          </a:p>
          <a:p>
            <a:r>
              <a:rPr lang="en-US" sz="2400" dirty="0"/>
              <a:t>Following accepted meta-analysis procedures (</a:t>
            </a:r>
            <a:r>
              <a:rPr lang="en-US" sz="2400" dirty="0" err="1"/>
              <a:t>Borenstein</a:t>
            </a:r>
            <a:r>
              <a:rPr lang="en-US" sz="2400" dirty="0"/>
              <a:t>, Hedges, Higgins, &amp; Rothstein, 2009), correlations were coded for every relationship illustrated in Figure 1.  </a:t>
            </a:r>
          </a:p>
          <a:p>
            <a:r>
              <a:rPr lang="en-US" sz="2400" dirty="0"/>
              <a:t>After the coding process was completed, the statistical analysis was conducted using Comprehensive Meta-Analysis version 3 (CMA) software.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587" y="5990897"/>
            <a:ext cx="12188415" cy="8559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4" descr="hotel white letters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990897"/>
            <a:ext cx="5395913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87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5"/>
            <a:ext cx="10515600" cy="1325563"/>
          </a:xfrm>
        </p:spPr>
        <p:txBody>
          <a:bodyPr/>
          <a:lstStyle/>
          <a:p>
            <a:r>
              <a:rPr lang="en-US" b="1" dirty="0"/>
              <a:t>Attributes-Satisfaction</a:t>
            </a: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934947"/>
              </p:ext>
            </p:extLst>
          </p:nvPr>
        </p:nvGraphicFramePr>
        <p:xfrm>
          <a:off x="1" y="2460078"/>
          <a:ext cx="12190000" cy="3369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7450">
                  <a:extLst>
                    <a:ext uri="{9D8B030D-6E8A-4147-A177-3AD203B41FA5}">
                      <a16:colId xmlns:a16="http://schemas.microsoft.com/office/drawing/2014/main" xmlns="" val="3884275334"/>
                    </a:ext>
                  </a:extLst>
                </a:gridCol>
                <a:gridCol w="1618308">
                  <a:extLst>
                    <a:ext uri="{9D8B030D-6E8A-4147-A177-3AD203B41FA5}">
                      <a16:colId xmlns:a16="http://schemas.microsoft.com/office/drawing/2014/main" xmlns="" val="1912891467"/>
                    </a:ext>
                  </a:extLst>
                </a:gridCol>
                <a:gridCol w="1159518">
                  <a:extLst>
                    <a:ext uri="{9D8B030D-6E8A-4147-A177-3AD203B41FA5}">
                      <a16:colId xmlns:a16="http://schemas.microsoft.com/office/drawing/2014/main" xmlns="" val="1873013997"/>
                    </a:ext>
                  </a:extLst>
                </a:gridCol>
                <a:gridCol w="1753437">
                  <a:extLst>
                    <a:ext uri="{9D8B030D-6E8A-4147-A177-3AD203B41FA5}">
                      <a16:colId xmlns:a16="http://schemas.microsoft.com/office/drawing/2014/main" xmlns="" val="2540608658"/>
                    </a:ext>
                  </a:extLst>
                </a:gridCol>
                <a:gridCol w="892429">
                  <a:extLst>
                    <a:ext uri="{9D8B030D-6E8A-4147-A177-3AD203B41FA5}">
                      <a16:colId xmlns:a16="http://schemas.microsoft.com/office/drawing/2014/main" xmlns="" val="173247474"/>
                    </a:ext>
                  </a:extLst>
                </a:gridCol>
                <a:gridCol w="1474964">
                  <a:extLst>
                    <a:ext uri="{9D8B030D-6E8A-4147-A177-3AD203B41FA5}">
                      <a16:colId xmlns:a16="http://schemas.microsoft.com/office/drawing/2014/main" xmlns="" val="1464083938"/>
                    </a:ext>
                  </a:extLst>
                </a:gridCol>
                <a:gridCol w="1275902">
                  <a:extLst>
                    <a:ext uri="{9D8B030D-6E8A-4147-A177-3AD203B41FA5}">
                      <a16:colId xmlns:a16="http://schemas.microsoft.com/office/drawing/2014/main" xmlns="" val="2111585102"/>
                    </a:ext>
                  </a:extLst>
                </a:gridCol>
                <a:gridCol w="1647992">
                  <a:extLst>
                    <a:ext uri="{9D8B030D-6E8A-4147-A177-3AD203B41FA5}">
                      <a16:colId xmlns:a16="http://schemas.microsoft.com/office/drawing/2014/main" xmlns="" val="2697410742"/>
                    </a:ext>
                  </a:extLst>
                </a:gridCol>
              </a:tblGrid>
              <a:tr h="6834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Networking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1255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.600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.380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.756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343289"/>
                  </a:ext>
                </a:extLst>
              </a:tr>
              <a:tr h="6834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.520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.308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.683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43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0061656"/>
                  </a:ext>
                </a:extLst>
              </a:tr>
              <a:tr h="107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Convention environment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.372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.261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.474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3152844"/>
                  </a:ext>
                </a:extLst>
              </a:tr>
              <a:tr h="9273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Destination image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.125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.485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-.223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.444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2673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040049"/>
              </p:ext>
            </p:extLst>
          </p:nvPr>
        </p:nvGraphicFramePr>
        <p:xfrm>
          <a:off x="1" y="1368425"/>
          <a:ext cx="12190000" cy="1091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7450">
                  <a:extLst>
                    <a:ext uri="{9D8B030D-6E8A-4147-A177-3AD203B41FA5}">
                      <a16:colId xmlns:a16="http://schemas.microsoft.com/office/drawing/2014/main" xmlns="" val="4157203223"/>
                    </a:ext>
                  </a:extLst>
                </a:gridCol>
                <a:gridCol w="1618308">
                  <a:extLst>
                    <a:ext uri="{9D8B030D-6E8A-4147-A177-3AD203B41FA5}">
                      <a16:colId xmlns:a16="http://schemas.microsoft.com/office/drawing/2014/main" xmlns="" val="2063215168"/>
                    </a:ext>
                  </a:extLst>
                </a:gridCol>
                <a:gridCol w="1159518">
                  <a:extLst>
                    <a:ext uri="{9D8B030D-6E8A-4147-A177-3AD203B41FA5}">
                      <a16:colId xmlns:a16="http://schemas.microsoft.com/office/drawing/2014/main" xmlns="" val="2953824345"/>
                    </a:ext>
                  </a:extLst>
                </a:gridCol>
                <a:gridCol w="1753437">
                  <a:extLst>
                    <a:ext uri="{9D8B030D-6E8A-4147-A177-3AD203B41FA5}">
                      <a16:colId xmlns:a16="http://schemas.microsoft.com/office/drawing/2014/main" xmlns="" val="15749625"/>
                    </a:ext>
                  </a:extLst>
                </a:gridCol>
                <a:gridCol w="892429">
                  <a:extLst>
                    <a:ext uri="{9D8B030D-6E8A-4147-A177-3AD203B41FA5}">
                      <a16:colId xmlns:a16="http://schemas.microsoft.com/office/drawing/2014/main" xmlns="" val="1380764133"/>
                    </a:ext>
                  </a:extLst>
                </a:gridCol>
                <a:gridCol w="1474964">
                  <a:extLst>
                    <a:ext uri="{9D8B030D-6E8A-4147-A177-3AD203B41FA5}">
                      <a16:colId xmlns:a16="http://schemas.microsoft.com/office/drawing/2014/main" xmlns="" val="1390895222"/>
                    </a:ext>
                  </a:extLst>
                </a:gridCol>
                <a:gridCol w="1275902">
                  <a:extLst>
                    <a:ext uri="{9D8B030D-6E8A-4147-A177-3AD203B41FA5}">
                      <a16:colId xmlns:a16="http://schemas.microsoft.com/office/drawing/2014/main" xmlns="" val="3922026301"/>
                    </a:ext>
                  </a:extLst>
                </a:gridCol>
                <a:gridCol w="1647992">
                  <a:extLst>
                    <a:ext uri="{9D8B030D-6E8A-4147-A177-3AD203B41FA5}">
                      <a16:colId xmlns:a16="http://schemas.microsoft.com/office/drawing/2014/main" xmlns="" val="2659615107"/>
                    </a:ext>
                  </a:extLst>
                </a:gridCol>
              </a:tblGrid>
              <a:tr h="10916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effects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Summary effect size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Lower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bound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Upper bound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Fail-safe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9073043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87" y="5990897"/>
            <a:ext cx="12188415" cy="8559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5" descr="hotel white letters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990897"/>
            <a:ext cx="5395913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07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201" y="422275"/>
            <a:ext cx="10515600" cy="1325563"/>
          </a:xfrm>
        </p:spPr>
        <p:txBody>
          <a:bodyPr/>
          <a:lstStyle/>
          <a:p>
            <a:r>
              <a:rPr lang="en-US" b="1" dirty="0"/>
              <a:t>Attributes-Loyalty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735920"/>
              </p:ext>
            </p:extLst>
          </p:nvPr>
        </p:nvGraphicFramePr>
        <p:xfrm>
          <a:off x="1" y="2454275"/>
          <a:ext cx="12190001" cy="3389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7450">
                  <a:extLst>
                    <a:ext uri="{9D8B030D-6E8A-4147-A177-3AD203B41FA5}">
                      <a16:colId xmlns:a16="http://schemas.microsoft.com/office/drawing/2014/main" xmlns="" val="972600510"/>
                    </a:ext>
                  </a:extLst>
                </a:gridCol>
                <a:gridCol w="1618308">
                  <a:extLst>
                    <a:ext uri="{9D8B030D-6E8A-4147-A177-3AD203B41FA5}">
                      <a16:colId xmlns:a16="http://schemas.microsoft.com/office/drawing/2014/main" xmlns="" val="1639040486"/>
                    </a:ext>
                  </a:extLst>
                </a:gridCol>
                <a:gridCol w="1159518">
                  <a:extLst>
                    <a:ext uri="{9D8B030D-6E8A-4147-A177-3AD203B41FA5}">
                      <a16:colId xmlns:a16="http://schemas.microsoft.com/office/drawing/2014/main" xmlns="" val="185978522"/>
                    </a:ext>
                  </a:extLst>
                </a:gridCol>
                <a:gridCol w="1753437">
                  <a:extLst>
                    <a:ext uri="{9D8B030D-6E8A-4147-A177-3AD203B41FA5}">
                      <a16:colId xmlns:a16="http://schemas.microsoft.com/office/drawing/2014/main" xmlns="" val="2646024822"/>
                    </a:ext>
                  </a:extLst>
                </a:gridCol>
                <a:gridCol w="892429">
                  <a:extLst>
                    <a:ext uri="{9D8B030D-6E8A-4147-A177-3AD203B41FA5}">
                      <a16:colId xmlns:a16="http://schemas.microsoft.com/office/drawing/2014/main" xmlns="" val="1195408914"/>
                    </a:ext>
                  </a:extLst>
                </a:gridCol>
                <a:gridCol w="1474964">
                  <a:extLst>
                    <a:ext uri="{9D8B030D-6E8A-4147-A177-3AD203B41FA5}">
                      <a16:colId xmlns:a16="http://schemas.microsoft.com/office/drawing/2014/main" xmlns="" val="3446386763"/>
                    </a:ext>
                  </a:extLst>
                </a:gridCol>
                <a:gridCol w="1275903">
                  <a:extLst>
                    <a:ext uri="{9D8B030D-6E8A-4147-A177-3AD203B41FA5}">
                      <a16:colId xmlns:a16="http://schemas.microsoft.com/office/drawing/2014/main" xmlns="" val="955821571"/>
                    </a:ext>
                  </a:extLst>
                </a:gridCol>
                <a:gridCol w="1647992">
                  <a:extLst>
                    <a:ext uri="{9D8B030D-6E8A-4147-A177-3AD203B41FA5}">
                      <a16:colId xmlns:a16="http://schemas.microsoft.com/office/drawing/2014/main" xmlns="" val="2743981880"/>
                    </a:ext>
                  </a:extLst>
                </a:gridCol>
              </a:tblGrid>
              <a:tr h="6834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Networking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.428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.193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.617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40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6804074"/>
                  </a:ext>
                </a:extLst>
              </a:tr>
              <a:tr h="6834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.330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.008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.090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.533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4428339"/>
                  </a:ext>
                </a:extLst>
              </a:tr>
              <a:tr h="10954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Convention environment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2650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.434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.248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.589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29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8593000"/>
                  </a:ext>
                </a:extLst>
              </a:tr>
              <a:tr h="9273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Destination image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1818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.297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.003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.102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.469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16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246545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473684"/>
              </p:ext>
            </p:extLst>
          </p:nvPr>
        </p:nvGraphicFramePr>
        <p:xfrm>
          <a:off x="1" y="1381672"/>
          <a:ext cx="12190001" cy="1091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7450">
                  <a:extLst>
                    <a:ext uri="{9D8B030D-6E8A-4147-A177-3AD203B41FA5}">
                      <a16:colId xmlns:a16="http://schemas.microsoft.com/office/drawing/2014/main" xmlns="" val="4128505462"/>
                    </a:ext>
                  </a:extLst>
                </a:gridCol>
                <a:gridCol w="1618308">
                  <a:extLst>
                    <a:ext uri="{9D8B030D-6E8A-4147-A177-3AD203B41FA5}">
                      <a16:colId xmlns:a16="http://schemas.microsoft.com/office/drawing/2014/main" xmlns="" val="379670502"/>
                    </a:ext>
                  </a:extLst>
                </a:gridCol>
                <a:gridCol w="1159518">
                  <a:extLst>
                    <a:ext uri="{9D8B030D-6E8A-4147-A177-3AD203B41FA5}">
                      <a16:colId xmlns:a16="http://schemas.microsoft.com/office/drawing/2014/main" xmlns="" val="2441026114"/>
                    </a:ext>
                  </a:extLst>
                </a:gridCol>
                <a:gridCol w="1753437">
                  <a:extLst>
                    <a:ext uri="{9D8B030D-6E8A-4147-A177-3AD203B41FA5}">
                      <a16:colId xmlns:a16="http://schemas.microsoft.com/office/drawing/2014/main" xmlns="" val="3937360012"/>
                    </a:ext>
                  </a:extLst>
                </a:gridCol>
                <a:gridCol w="892429">
                  <a:extLst>
                    <a:ext uri="{9D8B030D-6E8A-4147-A177-3AD203B41FA5}">
                      <a16:colId xmlns:a16="http://schemas.microsoft.com/office/drawing/2014/main" xmlns="" val="2173358595"/>
                    </a:ext>
                  </a:extLst>
                </a:gridCol>
                <a:gridCol w="1474964">
                  <a:extLst>
                    <a:ext uri="{9D8B030D-6E8A-4147-A177-3AD203B41FA5}">
                      <a16:colId xmlns:a16="http://schemas.microsoft.com/office/drawing/2014/main" xmlns="" val="2192444654"/>
                    </a:ext>
                  </a:extLst>
                </a:gridCol>
                <a:gridCol w="1275903">
                  <a:extLst>
                    <a:ext uri="{9D8B030D-6E8A-4147-A177-3AD203B41FA5}">
                      <a16:colId xmlns:a16="http://schemas.microsoft.com/office/drawing/2014/main" xmlns="" val="4132471096"/>
                    </a:ext>
                  </a:extLst>
                </a:gridCol>
                <a:gridCol w="1647992">
                  <a:extLst>
                    <a:ext uri="{9D8B030D-6E8A-4147-A177-3AD203B41FA5}">
                      <a16:colId xmlns:a16="http://schemas.microsoft.com/office/drawing/2014/main" xmlns="" val="4039024328"/>
                    </a:ext>
                  </a:extLst>
                </a:gridCol>
              </a:tblGrid>
              <a:tr h="10916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effects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Summary effect size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Lower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bound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Upper bound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Fail-safe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0706871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87" y="5990897"/>
            <a:ext cx="12188415" cy="8559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6" descr="hotel white letters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990897"/>
            <a:ext cx="5395913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44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307" y="544151"/>
            <a:ext cx="10515600" cy="1325563"/>
          </a:xfrm>
        </p:spPr>
        <p:txBody>
          <a:bodyPr/>
          <a:lstStyle/>
          <a:p>
            <a:r>
              <a:rPr lang="en-US" b="1" dirty="0"/>
              <a:t>Perception-Satisfaction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406376"/>
              </p:ext>
            </p:extLst>
          </p:nvPr>
        </p:nvGraphicFramePr>
        <p:xfrm>
          <a:off x="1" y="2890838"/>
          <a:ext cx="12190002" cy="1378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7451">
                  <a:extLst>
                    <a:ext uri="{9D8B030D-6E8A-4147-A177-3AD203B41FA5}">
                      <a16:colId xmlns:a16="http://schemas.microsoft.com/office/drawing/2014/main" xmlns="" val="3480988750"/>
                    </a:ext>
                  </a:extLst>
                </a:gridCol>
                <a:gridCol w="1618308">
                  <a:extLst>
                    <a:ext uri="{9D8B030D-6E8A-4147-A177-3AD203B41FA5}">
                      <a16:colId xmlns:a16="http://schemas.microsoft.com/office/drawing/2014/main" xmlns="" val="1241656919"/>
                    </a:ext>
                  </a:extLst>
                </a:gridCol>
                <a:gridCol w="1159519">
                  <a:extLst>
                    <a:ext uri="{9D8B030D-6E8A-4147-A177-3AD203B41FA5}">
                      <a16:colId xmlns:a16="http://schemas.microsoft.com/office/drawing/2014/main" xmlns="" val="1435074570"/>
                    </a:ext>
                  </a:extLst>
                </a:gridCol>
                <a:gridCol w="1753437">
                  <a:extLst>
                    <a:ext uri="{9D8B030D-6E8A-4147-A177-3AD203B41FA5}">
                      <a16:colId xmlns:a16="http://schemas.microsoft.com/office/drawing/2014/main" xmlns="" val="3067479567"/>
                    </a:ext>
                  </a:extLst>
                </a:gridCol>
                <a:gridCol w="892429">
                  <a:extLst>
                    <a:ext uri="{9D8B030D-6E8A-4147-A177-3AD203B41FA5}">
                      <a16:colId xmlns:a16="http://schemas.microsoft.com/office/drawing/2014/main" xmlns="" val="2199959706"/>
                    </a:ext>
                  </a:extLst>
                </a:gridCol>
                <a:gridCol w="1474964">
                  <a:extLst>
                    <a:ext uri="{9D8B030D-6E8A-4147-A177-3AD203B41FA5}">
                      <a16:colId xmlns:a16="http://schemas.microsoft.com/office/drawing/2014/main" xmlns="" val="3188679153"/>
                    </a:ext>
                  </a:extLst>
                </a:gridCol>
                <a:gridCol w="1275902">
                  <a:extLst>
                    <a:ext uri="{9D8B030D-6E8A-4147-A177-3AD203B41FA5}">
                      <a16:colId xmlns:a16="http://schemas.microsoft.com/office/drawing/2014/main" xmlns="" val="1212878704"/>
                    </a:ext>
                  </a:extLst>
                </a:gridCol>
                <a:gridCol w="1647992">
                  <a:extLst>
                    <a:ext uri="{9D8B030D-6E8A-4147-A177-3AD203B41FA5}">
                      <a16:colId xmlns:a16="http://schemas.microsoft.com/office/drawing/2014/main" xmlns="" val="3862942656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 quality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1321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.389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.212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.541</a:t>
                      </a:r>
                      <a:endParaRPr lang="en-US" sz="28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2018666"/>
                  </a:ext>
                </a:extLst>
              </a:tr>
              <a:tr h="6834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.231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.023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.033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.412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199614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122320"/>
              </p:ext>
            </p:extLst>
          </p:nvPr>
        </p:nvGraphicFramePr>
        <p:xfrm>
          <a:off x="0" y="1814266"/>
          <a:ext cx="12199185" cy="1091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9234">
                  <a:extLst>
                    <a:ext uri="{9D8B030D-6E8A-4147-A177-3AD203B41FA5}">
                      <a16:colId xmlns:a16="http://schemas.microsoft.com/office/drawing/2014/main" xmlns="" val="4157203223"/>
                    </a:ext>
                  </a:extLst>
                </a:gridCol>
                <a:gridCol w="1619528">
                  <a:extLst>
                    <a:ext uri="{9D8B030D-6E8A-4147-A177-3AD203B41FA5}">
                      <a16:colId xmlns:a16="http://schemas.microsoft.com/office/drawing/2014/main" xmlns="" val="2063215168"/>
                    </a:ext>
                  </a:extLst>
                </a:gridCol>
                <a:gridCol w="1160391">
                  <a:extLst>
                    <a:ext uri="{9D8B030D-6E8A-4147-A177-3AD203B41FA5}">
                      <a16:colId xmlns:a16="http://schemas.microsoft.com/office/drawing/2014/main" xmlns="" val="2953824345"/>
                    </a:ext>
                  </a:extLst>
                </a:gridCol>
                <a:gridCol w="1754757">
                  <a:extLst>
                    <a:ext uri="{9D8B030D-6E8A-4147-A177-3AD203B41FA5}">
                      <a16:colId xmlns:a16="http://schemas.microsoft.com/office/drawing/2014/main" xmlns="" val="15749625"/>
                    </a:ext>
                  </a:extLst>
                </a:gridCol>
                <a:gridCol w="893102">
                  <a:extLst>
                    <a:ext uri="{9D8B030D-6E8A-4147-A177-3AD203B41FA5}">
                      <a16:colId xmlns:a16="http://schemas.microsoft.com/office/drawing/2014/main" xmlns="" val="1380764133"/>
                    </a:ext>
                  </a:extLst>
                </a:gridCol>
                <a:gridCol w="1476075">
                  <a:extLst>
                    <a:ext uri="{9D8B030D-6E8A-4147-A177-3AD203B41FA5}">
                      <a16:colId xmlns:a16="http://schemas.microsoft.com/office/drawing/2014/main" xmlns="" val="1390895222"/>
                    </a:ext>
                  </a:extLst>
                </a:gridCol>
                <a:gridCol w="1276864">
                  <a:extLst>
                    <a:ext uri="{9D8B030D-6E8A-4147-A177-3AD203B41FA5}">
                      <a16:colId xmlns:a16="http://schemas.microsoft.com/office/drawing/2014/main" xmlns="" val="3922026301"/>
                    </a:ext>
                  </a:extLst>
                </a:gridCol>
                <a:gridCol w="1649234">
                  <a:extLst>
                    <a:ext uri="{9D8B030D-6E8A-4147-A177-3AD203B41FA5}">
                      <a16:colId xmlns:a16="http://schemas.microsoft.com/office/drawing/2014/main" xmlns="" val="2659615107"/>
                    </a:ext>
                  </a:extLst>
                </a:gridCol>
              </a:tblGrid>
              <a:tr h="10916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effects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Summary effect size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Lower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bound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Upper bound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Fail-safe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9073043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87" y="5990897"/>
            <a:ext cx="12188415" cy="8559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8" descr="hotel white letters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990897"/>
            <a:ext cx="5395913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86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379" y="558105"/>
            <a:ext cx="9603275" cy="1049235"/>
          </a:xfrm>
        </p:spPr>
        <p:txBody>
          <a:bodyPr/>
          <a:lstStyle/>
          <a:p>
            <a:r>
              <a:rPr lang="en-US" b="1" dirty="0"/>
              <a:t>Perception-Loyalty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2647" y="35871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733085"/>
              </p:ext>
            </p:extLst>
          </p:nvPr>
        </p:nvGraphicFramePr>
        <p:xfrm>
          <a:off x="-9843" y="2887649"/>
          <a:ext cx="12249785" cy="1338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9061">
                  <a:extLst>
                    <a:ext uri="{9D8B030D-6E8A-4147-A177-3AD203B41FA5}">
                      <a16:colId xmlns:a16="http://schemas.microsoft.com/office/drawing/2014/main" xmlns="" val="471426711"/>
                    </a:ext>
                  </a:extLst>
                </a:gridCol>
                <a:gridCol w="1626245">
                  <a:extLst>
                    <a:ext uri="{9D8B030D-6E8A-4147-A177-3AD203B41FA5}">
                      <a16:colId xmlns:a16="http://schemas.microsoft.com/office/drawing/2014/main" xmlns="" val="889549798"/>
                    </a:ext>
                  </a:extLst>
                </a:gridCol>
                <a:gridCol w="1165205">
                  <a:extLst>
                    <a:ext uri="{9D8B030D-6E8A-4147-A177-3AD203B41FA5}">
                      <a16:colId xmlns:a16="http://schemas.microsoft.com/office/drawing/2014/main" xmlns="" val="3124130484"/>
                    </a:ext>
                  </a:extLst>
                </a:gridCol>
                <a:gridCol w="1762036">
                  <a:extLst>
                    <a:ext uri="{9D8B030D-6E8A-4147-A177-3AD203B41FA5}">
                      <a16:colId xmlns:a16="http://schemas.microsoft.com/office/drawing/2014/main" xmlns="" val="525796537"/>
                    </a:ext>
                  </a:extLst>
                </a:gridCol>
                <a:gridCol w="896806">
                  <a:extLst>
                    <a:ext uri="{9D8B030D-6E8A-4147-A177-3AD203B41FA5}">
                      <a16:colId xmlns:a16="http://schemas.microsoft.com/office/drawing/2014/main" xmlns="" val="3239148956"/>
                    </a:ext>
                  </a:extLst>
                </a:gridCol>
                <a:gridCol w="1482198">
                  <a:extLst>
                    <a:ext uri="{9D8B030D-6E8A-4147-A177-3AD203B41FA5}">
                      <a16:colId xmlns:a16="http://schemas.microsoft.com/office/drawing/2014/main" xmlns="" val="3307366009"/>
                    </a:ext>
                  </a:extLst>
                </a:gridCol>
                <a:gridCol w="1282160">
                  <a:extLst>
                    <a:ext uri="{9D8B030D-6E8A-4147-A177-3AD203B41FA5}">
                      <a16:colId xmlns:a16="http://schemas.microsoft.com/office/drawing/2014/main" xmlns="" val="4170988369"/>
                    </a:ext>
                  </a:extLst>
                </a:gridCol>
                <a:gridCol w="1656074">
                  <a:extLst>
                    <a:ext uri="{9D8B030D-6E8A-4147-A177-3AD203B41FA5}">
                      <a16:colId xmlns:a16="http://schemas.microsoft.com/office/drawing/2014/main" xmlns="" val="1330723185"/>
                    </a:ext>
                  </a:extLst>
                </a:gridCol>
              </a:tblGrid>
              <a:tr h="6556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 quality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1286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.533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.337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.685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26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602382"/>
                  </a:ext>
                </a:extLst>
              </a:tr>
              <a:tr h="6826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.369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.011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.089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.594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7177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391351"/>
              </p:ext>
            </p:extLst>
          </p:nvPr>
        </p:nvGraphicFramePr>
        <p:xfrm>
          <a:off x="0" y="1793872"/>
          <a:ext cx="12230100" cy="1091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5238">
                  <a:extLst>
                    <a:ext uri="{9D8B030D-6E8A-4147-A177-3AD203B41FA5}">
                      <a16:colId xmlns:a16="http://schemas.microsoft.com/office/drawing/2014/main" xmlns="" val="3589531985"/>
                    </a:ext>
                  </a:extLst>
                </a:gridCol>
                <a:gridCol w="1623632">
                  <a:extLst>
                    <a:ext uri="{9D8B030D-6E8A-4147-A177-3AD203B41FA5}">
                      <a16:colId xmlns:a16="http://schemas.microsoft.com/office/drawing/2014/main" xmlns="" val="1213680323"/>
                    </a:ext>
                  </a:extLst>
                </a:gridCol>
                <a:gridCol w="1163332">
                  <a:extLst>
                    <a:ext uri="{9D8B030D-6E8A-4147-A177-3AD203B41FA5}">
                      <a16:colId xmlns:a16="http://schemas.microsoft.com/office/drawing/2014/main" xmlns="" val="1007277625"/>
                    </a:ext>
                  </a:extLst>
                </a:gridCol>
                <a:gridCol w="1759204">
                  <a:extLst>
                    <a:ext uri="{9D8B030D-6E8A-4147-A177-3AD203B41FA5}">
                      <a16:colId xmlns:a16="http://schemas.microsoft.com/office/drawing/2014/main" xmlns="" val="1794000510"/>
                    </a:ext>
                  </a:extLst>
                </a:gridCol>
                <a:gridCol w="895365">
                  <a:extLst>
                    <a:ext uri="{9D8B030D-6E8A-4147-A177-3AD203B41FA5}">
                      <a16:colId xmlns:a16="http://schemas.microsoft.com/office/drawing/2014/main" xmlns="" val="320988250"/>
                    </a:ext>
                  </a:extLst>
                </a:gridCol>
                <a:gridCol w="1479816">
                  <a:extLst>
                    <a:ext uri="{9D8B030D-6E8A-4147-A177-3AD203B41FA5}">
                      <a16:colId xmlns:a16="http://schemas.microsoft.com/office/drawing/2014/main" xmlns="" val="4139080331"/>
                    </a:ext>
                  </a:extLst>
                </a:gridCol>
                <a:gridCol w="1280100">
                  <a:extLst>
                    <a:ext uri="{9D8B030D-6E8A-4147-A177-3AD203B41FA5}">
                      <a16:colId xmlns:a16="http://schemas.microsoft.com/office/drawing/2014/main" xmlns="" val="790662903"/>
                    </a:ext>
                  </a:extLst>
                </a:gridCol>
                <a:gridCol w="1653413">
                  <a:extLst>
                    <a:ext uri="{9D8B030D-6E8A-4147-A177-3AD203B41FA5}">
                      <a16:colId xmlns:a16="http://schemas.microsoft.com/office/drawing/2014/main" xmlns="" val="2052684502"/>
                    </a:ext>
                  </a:extLst>
                </a:gridCol>
              </a:tblGrid>
              <a:tr h="10916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effects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Summary effect size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Lower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bound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Upper bound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Fail-safe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N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3098544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587" y="5990897"/>
            <a:ext cx="12188415" cy="8559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 descr="hotel white letters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5990897"/>
            <a:ext cx="5395913" cy="85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71880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111</TotalTime>
  <Words>529</Words>
  <Application>Microsoft Office PowerPoint</Application>
  <PresentationFormat>Widescreen</PresentationFormat>
  <Paragraphs>185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Malgun Gothic</vt:lpstr>
      <vt:lpstr>Arial</vt:lpstr>
      <vt:lpstr>Calibri</vt:lpstr>
      <vt:lpstr>Gill Sans MT</vt:lpstr>
      <vt:lpstr>Times New Roman</vt:lpstr>
      <vt:lpstr>Gallery</vt:lpstr>
      <vt:lpstr>A meta-analysis of convention satisfaction and loyalty</vt:lpstr>
      <vt:lpstr>Introduction</vt:lpstr>
      <vt:lpstr>Conceptual Model (Figure 1)</vt:lpstr>
      <vt:lpstr>Meta-Analysis</vt:lpstr>
      <vt:lpstr>Method</vt:lpstr>
      <vt:lpstr>Attributes-Satisfaction</vt:lpstr>
      <vt:lpstr>Attributes-Loyalty</vt:lpstr>
      <vt:lpstr>Perception-Satisfaction</vt:lpstr>
      <vt:lpstr>Perception-Loyalty</vt:lpstr>
      <vt:lpstr>Satisfaction-Loyalty</vt:lpstr>
      <vt:lpstr>Implications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Meta-Analysis of Convention Satisfaction and Loyalty</dc:title>
  <dc:creator>Shinyong Jung</dc:creator>
  <cp:lastModifiedBy>Fenich, George</cp:lastModifiedBy>
  <cp:revision>24</cp:revision>
  <dcterms:created xsi:type="dcterms:W3CDTF">2016-11-08T00:33:49Z</dcterms:created>
  <dcterms:modified xsi:type="dcterms:W3CDTF">2016-11-08T20:12:33Z</dcterms:modified>
</cp:coreProperties>
</file>