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92" r:id="rId3"/>
    <p:sldId id="293" r:id="rId4"/>
    <p:sldId id="299" r:id="rId5"/>
    <p:sldId id="301" r:id="rId6"/>
    <p:sldId id="300" r:id="rId7"/>
    <p:sldId id="298" r:id="rId8"/>
    <p:sldId id="302" r:id="rId9"/>
    <p:sldId id="303" r:id="rId10"/>
    <p:sldId id="30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64" autoAdjust="0"/>
  </p:normalViewPr>
  <p:slideViewPr>
    <p:cSldViewPr>
      <p:cViewPr varScale="1">
        <p:scale>
          <a:sx n="82" d="100"/>
          <a:sy n="82" d="100"/>
        </p:scale>
        <p:origin x="123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0A56449-2202-4FD6-A91F-0B8FFFEB1953}" type="datetimeFigureOut">
              <a:rPr lang="en-US" smtClean="0"/>
              <a:t>11/14/2016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E79B76D-CE57-454F-9B30-9A7FBCA22459}" type="slidenum">
              <a:rPr lang="en-US" smtClean="0"/>
              <a:t>‹#›</a:t>
            </a:fld>
            <a:endParaRPr lang="en-US"/>
          </a:p>
        </p:txBody>
      </p:sp>
    </p:spTree>
    <p:extLst>
      <p:ext uri="{BB962C8B-B14F-4D97-AF65-F5344CB8AC3E}">
        <p14:creationId xmlns:p14="http://schemas.microsoft.com/office/powerpoint/2010/main" val="1630253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728CF91-6DD0-4168-BA9E-6EC7042EDBF5}" type="datetimeFigureOut">
              <a:rPr lang="en-US" smtClean="0"/>
              <a:t>11/14/2016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24121C7-891E-4164-96F3-063550959DA4}" type="slidenum">
              <a:rPr lang="en-US" smtClean="0"/>
              <a:t>‹#›</a:t>
            </a:fld>
            <a:endParaRPr lang="en-US"/>
          </a:p>
        </p:txBody>
      </p:sp>
    </p:spTree>
    <p:extLst>
      <p:ext uri="{BB962C8B-B14F-4D97-AF65-F5344CB8AC3E}">
        <p14:creationId xmlns:p14="http://schemas.microsoft.com/office/powerpoint/2010/main" val="826740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4121C7-891E-4164-96F3-063550959DA4}" type="slidenum">
              <a:rPr lang="en-US" smtClean="0"/>
              <a:t>1</a:t>
            </a:fld>
            <a:endParaRPr lang="en-US"/>
          </a:p>
        </p:txBody>
      </p:sp>
    </p:spTree>
    <p:extLst>
      <p:ext uri="{BB962C8B-B14F-4D97-AF65-F5344CB8AC3E}">
        <p14:creationId xmlns:p14="http://schemas.microsoft.com/office/powerpoint/2010/main" val="1129225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4121C7-891E-4164-96F3-063550959D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1584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621946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0569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24278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59106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989640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89531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89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78245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834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7001"/>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498464" y="6858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27803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3972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57225"/>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1336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050"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p:cNvPicPr>
          <p:nvPr userDrawn="1"/>
        </p:nvPicPr>
        <p:blipFill>
          <a:blip r:embed="rId14"/>
          <a:stretch>
            <a:fillRect/>
          </a:stretch>
        </p:blipFill>
        <p:spPr>
          <a:xfrm>
            <a:off x="6617085" y="0"/>
            <a:ext cx="2526915" cy="657225"/>
          </a:xfrm>
          <a:prstGeom prst="rect">
            <a:avLst/>
          </a:prstGeom>
        </p:spPr>
      </p:pic>
    </p:spTree>
    <p:extLst>
      <p:ext uri="{BB962C8B-B14F-4D97-AF65-F5344CB8AC3E}">
        <p14:creationId xmlns:p14="http://schemas.microsoft.com/office/powerpoint/2010/main" val="3420981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gogbeide@iu.ed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85800"/>
            <a:ext cx="9144000" cy="2971800"/>
          </a:xfrm>
        </p:spPr>
        <p:txBody>
          <a:bodyPr>
            <a:normAutofit/>
          </a:bodyPr>
          <a:lstStyle/>
          <a:p>
            <a:r>
              <a:rPr lang="en-US" b="1" dirty="0">
                <a:latin typeface="Arial Narrow" panose="020B0606020202030204" pitchFamily="34" charset="0"/>
                <a:ea typeface="Times New Roman" panose="02020603050405020304" pitchFamily="18" charset="0"/>
                <a:cs typeface="Raavi"/>
              </a:rPr>
              <a:t>Profitable Event Registration Pricing</a:t>
            </a:r>
            <a:br>
              <a:rPr lang="en-US" b="1" dirty="0">
                <a:latin typeface="Arial Narrow" panose="020B0606020202030204" pitchFamily="34" charset="0"/>
                <a:ea typeface="Times New Roman" panose="02020603050405020304" pitchFamily="18" charset="0"/>
                <a:cs typeface="Raavi"/>
              </a:rPr>
            </a:br>
            <a:r>
              <a:rPr lang="en-US" b="1" dirty="0">
                <a:latin typeface="Arial Narrow" panose="020B0606020202030204" pitchFamily="34" charset="0"/>
                <a:ea typeface="Times New Roman" panose="02020603050405020304" pitchFamily="18" charset="0"/>
                <a:cs typeface="Raavi"/>
              </a:rPr>
              <a:t>Via ODPR Method</a:t>
            </a:r>
            <a:br>
              <a:rPr lang="en-US" b="1" dirty="0">
                <a:latin typeface="Arial Narrow" panose="020B0606020202030204" pitchFamily="34" charset="0"/>
              </a:rPr>
            </a:br>
            <a:br>
              <a:rPr lang="en-US" b="1" dirty="0">
                <a:latin typeface="Arial Narrow" panose="020B0606020202030204" pitchFamily="34" charset="0"/>
              </a:rPr>
            </a:br>
            <a:endParaRPr lang="en-US" dirty="0">
              <a:solidFill>
                <a:schemeClr val="accent1">
                  <a:lumMod val="75000"/>
                </a:schemeClr>
              </a:solidFill>
            </a:endParaRPr>
          </a:p>
        </p:txBody>
      </p:sp>
      <p:sp>
        <p:nvSpPr>
          <p:cNvPr id="3" name="Subtitle 2"/>
          <p:cNvSpPr>
            <a:spLocks noGrp="1"/>
          </p:cNvSpPr>
          <p:nvPr>
            <p:ph type="subTitle" idx="1"/>
          </p:nvPr>
        </p:nvSpPr>
        <p:spPr>
          <a:xfrm>
            <a:off x="762000" y="2971800"/>
            <a:ext cx="7467600" cy="1752600"/>
          </a:xfrm>
        </p:spPr>
        <p:txBody>
          <a:bodyPr>
            <a:noAutofit/>
          </a:bodyPr>
          <a:lstStyle/>
          <a:p>
            <a:r>
              <a:rPr lang="en-US" sz="2400" dirty="0">
                <a:solidFill>
                  <a:schemeClr val="tx1"/>
                </a:solidFill>
                <a:latin typeface="Arial Narrow" panose="020B0606020202030204" pitchFamily="34" charset="0"/>
              </a:rPr>
              <a:t>Dr. Godwin-Charles Ogbeide, PhD, MBA</a:t>
            </a:r>
          </a:p>
          <a:p>
            <a:r>
              <a:rPr lang="en-US" sz="2400" dirty="0">
                <a:solidFill>
                  <a:schemeClr val="tx1"/>
                </a:solidFill>
                <a:latin typeface="Arial Narrow" panose="020B0606020202030204" pitchFamily="34" charset="0"/>
              </a:rPr>
              <a:t>Associate Professor of Strategy &amp; Hospitality</a:t>
            </a:r>
          </a:p>
          <a:p>
            <a:r>
              <a:rPr lang="en-US" sz="2400" dirty="0">
                <a:solidFill>
                  <a:schemeClr val="tx1"/>
                </a:solidFill>
                <a:latin typeface="Arial Narrow" panose="020B0606020202030204" pitchFamily="34" charset="0"/>
              </a:rPr>
              <a:t>IUPUI, Department of Tourism, Convention &amp; Event Management</a:t>
            </a:r>
          </a:p>
          <a:p>
            <a:r>
              <a:rPr lang="en-US" sz="2400" dirty="0">
                <a:solidFill>
                  <a:schemeClr val="tx1"/>
                </a:solidFill>
                <a:latin typeface="Arial Narrow" panose="020B0606020202030204" pitchFamily="34" charset="0"/>
              </a:rPr>
              <a:t>E-mail: gogbeide@iu.edu</a:t>
            </a:r>
          </a:p>
          <a:p>
            <a:r>
              <a:rPr lang="en-US" sz="2400" dirty="0">
                <a:solidFill>
                  <a:schemeClr val="tx1"/>
                </a:solidFill>
                <a:latin typeface="Arial Narrow" panose="020B0606020202030204" pitchFamily="34" charset="0"/>
              </a:rPr>
              <a:t> </a:t>
            </a:r>
          </a:p>
          <a:p>
            <a:r>
              <a:rPr lang="en-US" sz="2400" b="1" dirty="0">
                <a:solidFill>
                  <a:schemeClr val="tx1"/>
                </a:solidFill>
                <a:latin typeface="Arial Narrow" panose="020B0606020202030204" pitchFamily="34" charset="0"/>
              </a:rPr>
              <a:t> </a:t>
            </a:r>
          </a:p>
        </p:txBody>
      </p:sp>
    </p:spTree>
    <p:extLst>
      <p:ext uri="{BB962C8B-B14F-4D97-AF65-F5344CB8AC3E}">
        <p14:creationId xmlns:p14="http://schemas.microsoft.com/office/powerpoint/2010/main" val="2990979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85800"/>
            <a:ext cx="9144000" cy="2971800"/>
          </a:xfrm>
        </p:spPr>
        <p:txBody>
          <a:bodyPr>
            <a:normAutofit/>
          </a:bodyPr>
          <a:lstStyle/>
          <a:p>
            <a:r>
              <a:rPr lang="en-US" b="1" dirty="0">
                <a:latin typeface="Arial Narrow" panose="020B0606020202030204" pitchFamily="34" charset="0"/>
                <a:ea typeface="Times New Roman" panose="02020603050405020304" pitchFamily="18" charset="0"/>
                <a:cs typeface="Raavi"/>
              </a:rPr>
              <a:t>Profitable Event Registration Pricing</a:t>
            </a:r>
            <a:br>
              <a:rPr lang="en-US" b="1" dirty="0">
                <a:latin typeface="Arial Narrow" panose="020B0606020202030204" pitchFamily="34" charset="0"/>
                <a:ea typeface="Times New Roman" panose="02020603050405020304" pitchFamily="18" charset="0"/>
                <a:cs typeface="Raavi"/>
              </a:rPr>
            </a:br>
            <a:r>
              <a:rPr lang="en-US" b="1" dirty="0">
                <a:latin typeface="Arial Narrow" panose="020B0606020202030204" pitchFamily="34" charset="0"/>
                <a:ea typeface="Times New Roman" panose="02020603050405020304" pitchFamily="18" charset="0"/>
                <a:cs typeface="Raavi"/>
              </a:rPr>
              <a:t>Via ODPR Method</a:t>
            </a:r>
            <a:br>
              <a:rPr lang="en-US" b="1" dirty="0">
                <a:latin typeface="Arial Narrow" panose="020B0606020202030204" pitchFamily="34" charset="0"/>
              </a:rPr>
            </a:br>
            <a:br>
              <a:rPr lang="en-US" b="1" dirty="0">
                <a:latin typeface="Arial Narrow" panose="020B0606020202030204" pitchFamily="34" charset="0"/>
              </a:rPr>
            </a:br>
            <a:endParaRPr lang="en-US" dirty="0">
              <a:solidFill>
                <a:schemeClr val="accent1">
                  <a:lumMod val="75000"/>
                </a:schemeClr>
              </a:solidFill>
            </a:endParaRPr>
          </a:p>
        </p:txBody>
      </p:sp>
      <p:sp>
        <p:nvSpPr>
          <p:cNvPr id="3" name="Subtitle 2"/>
          <p:cNvSpPr>
            <a:spLocks noGrp="1"/>
          </p:cNvSpPr>
          <p:nvPr>
            <p:ph type="subTitle" idx="1"/>
          </p:nvPr>
        </p:nvSpPr>
        <p:spPr>
          <a:xfrm>
            <a:off x="762000" y="2971800"/>
            <a:ext cx="7467600" cy="2286000"/>
          </a:xfrm>
        </p:spPr>
        <p:txBody>
          <a:bodyPr>
            <a:noAutofit/>
          </a:bodyPr>
          <a:lstStyle/>
          <a:p>
            <a:r>
              <a:rPr lang="en-US" sz="2400" dirty="0">
                <a:solidFill>
                  <a:schemeClr val="tx1"/>
                </a:solidFill>
                <a:latin typeface="Arial Narrow" panose="020B0606020202030204" pitchFamily="34" charset="0"/>
              </a:rPr>
              <a:t>Dr. Godwin-Charles Ogbeide, PhD, MBA</a:t>
            </a:r>
          </a:p>
          <a:p>
            <a:r>
              <a:rPr lang="en-US" sz="2400" dirty="0">
                <a:solidFill>
                  <a:schemeClr val="tx1"/>
                </a:solidFill>
                <a:latin typeface="Arial Narrow" panose="020B0606020202030204" pitchFamily="34" charset="0"/>
              </a:rPr>
              <a:t>Associate Professor of Strategy &amp; Hospitality</a:t>
            </a:r>
          </a:p>
          <a:p>
            <a:r>
              <a:rPr lang="en-US" sz="2400" dirty="0">
                <a:solidFill>
                  <a:schemeClr val="tx1"/>
                </a:solidFill>
                <a:latin typeface="Arial Narrow" panose="020B0606020202030204" pitchFamily="34" charset="0"/>
              </a:rPr>
              <a:t>IUPUI, Department of Tourism, Convention &amp; Event Management</a:t>
            </a:r>
          </a:p>
          <a:p>
            <a:r>
              <a:rPr lang="en-US" sz="2400" dirty="0">
                <a:solidFill>
                  <a:schemeClr val="tx1"/>
                </a:solidFill>
                <a:latin typeface="Arial Narrow" panose="020B0606020202030204" pitchFamily="34" charset="0"/>
              </a:rPr>
              <a:t>E-mail: </a:t>
            </a:r>
            <a:r>
              <a:rPr lang="en-US" sz="2400" dirty="0">
                <a:solidFill>
                  <a:schemeClr val="tx1"/>
                </a:solidFill>
                <a:latin typeface="Arial Narrow" panose="020B0606020202030204" pitchFamily="34" charset="0"/>
                <a:hlinkClick r:id="rId3"/>
              </a:rPr>
              <a:t>gogbeide@iu.edu</a:t>
            </a:r>
            <a:endParaRPr lang="en-US" sz="2400" dirty="0">
              <a:solidFill>
                <a:schemeClr val="tx1"/>
              </a:solidFill>
              <a:latin typeface="Arial Narrow" panose="020B0606020202030204" pitchFamily="34" charset="0"/>
            </a:endParaRPr>
          </a:p>
          <a:p>
            <a:r>
              <a:rPr lang="en-US" sz="2400" dirty="0">
                <a:solidFill>
                  <a:schemeClr val="tx1"/>
                </a:solidFill>
                <a:latin typeface="Arial Narrow" panose="020B0606020202030204" pitchFamily="34" charset="0"/>
              </a:rPr>
              <a:t>Telephone: 317-278-3515</a:t>
            </a:r>
          </a:p>
          <a:p>
            <a:r>
              <a:rPr lang="en-US" sz="2400" dirty="0">
                <a:solidFill>
                  <a:schemeClr val="tx1"/>
                </a:solidFill>
                <a:latin typeface="Arial Narrow" panose="020B0606020202030204" pitchFamily="34" charset="0"/>
              </a:rPr>
              <a:t> </a:t>
            </a:r>
          </a:p>
          <a:p>
            <a:r>
              <a:rPr lang="en-US" sz="2400" b="1" dirty="0">
                <a:solidFill>
                  <a:schemeClr val="tx1"/>
                </a:solidFill>
                <a:latin typeface="Arial Narrow" panose="020B0606020202030204" pitchFamily="34" charset="0"/>
              </a:rPr>
              <a:t> </a:t>
            </a:r>
          </a:p>
        </p:txBody>
      </p:sp>
    </p:spTree>
    <p:extLst>
      <p:ext uri="{BB962C8B-B14F-4D97-AF65-F5344CB8AC3E}">
        <p14:creationId xmlns:p14="http://schemas.microsoft.com/office/powerpoint/2010/main" val="1391091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7225"/>
            <a:ext cx="8229600" cy="866775"/>
          </a:xfrm>
        </p:spPr>
        <p:txBody>
          <a:bodyPr>
            <a:normAutofit/>
          </a:bodyPr>
          <a:lstStyle/>
          <a:p>
            <a:r>
              <a:rPr lang="en-US" b="1" dirty="0">
                <a:latin typeface="Arial Narrow" panose="020B0606020202030204" pitchFamily="34" charset="0"/>
              </a:rPr>
              <a:t>Pricing in the Public Sector</a:t>
            </a:r>
          </a:p>
        </p:txBody>
      </p:sp>
      <p:sp>
        <p:nvSpPr>
          <p:cNvPr id="3" name="Content Placeholder 2"/>
          <p:cNvSpPr>
            <a:spLocks noGrp="1"/>
          </p:cNvSpPr>
          <p:nvPr>
            <p:ph sz="half" idx="1"/>
          </p:nvPr>
        </p:nvSpPr>
        <p:spPr>
          <a:xfrm>
            <a:off x="457200" y="1524000"/>
            <a:ext cx="8220559" cy="4876800"/>
          </a:xfrm>
        </p:spPr>
        <p:txBody>
          <a:bodyPr>
            <a:normAutofit/>
          </a:bodyPr>
          <a:lstStyle/>
          <a:p>
            <a:r>
              <a:rPr lang="en-US" b="1" dirty="0">
                <a:latin typeface="Arial Narrow" panose="020B0606020202030204" pitchFamily="34" charset="0"/>
              </a:rPr>
              <a:t>Prices of public sector goods and services </a:t>
            </a:r>
            <a:r>
              <a:rPr lang="en-US" dirty="0">
                <a:latin typeface="Arial Narrow" panose="020B0606020202030204" pitchFamily="34" charset="0"/>
              </a:rPr>
              <a:t>will depend on the market situation and the objectives of each organization. These might be:</a:t>
            </a:r>
          </a:p>
          <a:p>
            <a:pPr lvl="1"/>
            <a:r>
              <a:rPr lang="en-US" b="1" dirty="0">
                <a:latin typeface="Arial Narrow" panose="020B0606020202030204" pitchFamily="34" charset="0"/>
              </a:rPr>
              <a:t>Profit maximization</a:t>
            </a:r>
            <a:r>
              <a:rPr lang="en-US" dirty="0">
                <a:latin typeface="Arial Narrow" panose="020B0606020202030204" pitchFamily="34" charset="0"/>
              </a:rPr>
              <a:t>: Pricing set to produce a total revenue which will maximize profit</a:t>
            </a:r>
          </a:p>
          <a:p>
            <a:pPr lvl="1"/>
            <a:r>
              <a:rPr lang="en-US" b="1" dirty="0">
                <a:latin typeface="Arial Narrow" panose="020B0606020202030204" pitchFamily="34" charset="0"/>
              </a:rPr>
              <a:t>Break-even pricing</a:t>
            </a:r>
            <a:r>
              <a:rPr lang="en-US" dirty="0">
                <a:latin typeface="Arial Narrow" panose="020B0606020202030204" pitchFamily="34" charset="0"/>
              </a:rPr>
              <a:t>: Pricing set to produce a total revenue which covers total costs</a:t>
            </a:r>
          </a:p>
          <a:p>
            <a:pPr lvl="1"/>
            <a:r>
              <a:rPr lang="en-US" b="1" dirty="0">
                <a:latin typeface="Arial Narrow" panose="020B0606020202030204" pitchFamily="34" charset="0"/>
              </a:rPr>
              <a:t>Social cost/benefit pricing</a:t>
            </a:r>
            <a:r>
              <a:rPr lang="en-US" dirty="0">
                <a:latin typeface="Arial Narrow" panose="020B0606020202030204" pitchFamily="34" charset="0"/>
              </a:rPr>
              <a:t>: Pricing set on the basis of the good things that people get from owning and using the goods or services. It could be lower than market price (partial subsidy) or at zero price (total subsidy)</a:t>
            </a:r>
          </a:p>
        </p:txBody>
      </p:sp>
    </p:spTree>
    <p:extLst>
      <p:ext uri="{BB962C8B-B14F-4D97-AF65-F5344CB8AC3E}">
        <p14:creationId xmlns:p14="http://schemas.microsoft.com/office/powerpoint/2010/main" val="266966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57225"/>
            <a:ext cx="9067800" cy="790575"/>
          </a:xfrm>
        </p:spPr>
        <p:txBody>
          <a:bodyPr>
            <a:noAutofit/>
          </a:bodyPr>
          <a:lstStyle/>
          <a:p>
            <a:r>
              <a:rPr lang="en-US" b="1" dirty="0">
                <a:latin typeface="Arial Narrow" panose="020B0606020202030204" pitchFamily="34" charset="0"/>
              </a:rPr>
              <a:t>Ogbeide’s Desired Profit Rate (ODPR) </a:t>
            </a:r>
            <a:endParaRPr lang="en-US" dirty="0">
              <a:latin typeface="Arial Narrow" panose="020B0606020202030204" pitchFamily="34" charset="0"/>
            </a:endParaRPr>
          </a:p>
        </p:txBody>
      </p:sp>
      <p:sp>
        <p:nvSpPr>
          <p:cNvPr id="3" name="Content Placeholder 2"/>
          <p:cNvSpPr>
            <a:spLocks noGrp="1"/>
          </p:cNvSpPr>
          <p:nvPr>
            <p:ph idx="1"/>
          </p:nvPr>
        </p:nvSpPr>
        <p:spPr>
          <a:xfrm>
            <a:off x="228600" y="1524000"/>
            <a:ext cx="8763000" cy="5135563"/>
          </a:xfrm>
        </p:spPr>
        <p:txBody>
          <a:bodyPr>
            <a:normAutofit/>
          </a:bodyPr>
          <a:lstStyle/>
          <a:p>
            <a:r>
              <a:rPr lang="en-US" dirty="0">
                <a:latin typeface="Arial Narrow" panose="020B0606020202030204" pitchFamily="34" charset="0"/>
              </a:rPr>
              <a:t>The ODPR method can be used by many business organizations to decide on the price (rate) of their product/service to be sold, based on the organizations’ desired profit rate</a:t>
            </a:r>
          </a:p>
          <a:p>
            <a:r>
              <a:rPr lang="en-US" dirty="0">
                <a:latin typeface="Arial Narrow" panose="020B0606020202030204" pitchFamily="34" charset="0"/>
              </a:rPr>
              <a:t>This method is a little similar to </a:t>
            </a:r>
            <a:r>
              <a:rPr lang="en-US" dirty="0" err="1">
                <a:latin typeface="Arial Narrow" panose="020B0606020202030204" pitchFamily="34" charset="0"/>
              </a:rPr>
              <a:t>Hubbart</a:t>
            </a:r>
            <a:r>
              <a:rPr lang="en-US" dirty="0">
                <a:latin typeface="Arial Narrow" panose="020B0606020202030204" pitchFamily="34" charset="0"/>
              </a:rPr>
              <a:t> formula, but unlike </a:t>
            </a:r>
            <a:r>
              <a:rPr lang="en-US" dirty="0" err="1">
                <a:latin typeface="Arial Narrow" panose="020B0606020202030204" pitchFamily="34" charset="0"/>
              </a:rPr>
              <a:t>Hubbart</a:t>
            </a:r>
            <a:r>
              <a:rPr lang="en-US" dirty="0">
                <a:latin typeface="Arial Narrow" panose="020B0606020202030204" pitchFamily="34" charset="0"/>
              </a:rPr>
              <a:t> formula it could be used to establish the rate of individual product or service such as the price of a cup of coffee, registration fee, or the average rate of collective products such as the average daily rate of hotel rooms </a:t>
            </a:r>
          </a:p>
          <a:p>
            <a:pPr marL="0" indent="0">
              <a:buNone/>
            </a:pPr>
            <a:endParaRPr lang="en-US" dirty="0">
              <a:solidFill>
                <a:schemeClr val="accent1">
                  <a:lumMod val="75000"/>
                </a:schemeClr>
              </a:solidFill>
              <a:latin typeface="Arial Narrow" panose="020B0606020202030204" pitchFamily="34" charset="0"/>
            </a:endParaRPr>
          </a:p>
        </p:txBody>
      </p:sp>
    </p:spTree>
    <p:extLst>
      <p:ext uri="{BB962C8B-B14F-4D97-AF65-F5344CB8AC3E}">
        <p14:creationId xmlns:p14="http://schemas.microsoft.com/office/powerpoint/2010/main" val="715967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57225"/>
            <a:ext cx="9144000" cy="790575"/>
          </a:xfrm>
        </p:spPr>
        <p:txBody>
          <a:bodyPr>
            <a:normAutofit/>
          </a:bodyPr>
          <a:lstStyle/>
          <a:p>
            <a:r>
              <a:rPr lang="en-US" b="1" dirty="0">
                <a:latin typeface="Arial Narrow" panose="020B0606020202030204" pitchFamily="34" charset="0"/>
              </a:rPr>
              <a:t>Ogbeide’s Desired Profit Rate (ODPR) </a:t>
            </a:r>
          </a:p>
        </p:txBody>
      </p:sp>
      <p:sp>
        <p:nvSpPr>
          <p:cNvPr id="3" name="Content Placeholder 2"/>
          <p:cNvSpPr>
            <a:spLocks noGrp="1"/>
          </p:cNvSpPr>
          <p:nvPr>
            <p:ph idx="1"/>
          </p:nvPr>
        </p:nvSpPr>
        <p:spPr>
          <a:xfrm>
            <a:off x="152400" y="1447800"/>
            <a:ext cx="8839200" cy="5211763"/>
          </a:xfrm>
        </p:spPr>
        <p:txBody>
          <a:bodyPr>
            <a:normAutofit/>
          </a:bodyPr>
          <a:lstStyle/>
          <a:p>
            <a:r>
              <a:rPr lang="en-US" dirty="0">
                <a:latin typeface="Arial Narrow" panose="020B0606020202030204" pitchFamily="34" charset="0"/>
              </a:rPr>
              <a:t>Another contrast between the ODPR method and the </a:t>
            </a:r>
            <a:r>
              <a:rPr lang="en-US" dirty="0" err="1">
                <a:latin typeface="Arial Narrow" panose="020B0606020202030204" pitchFamily="34" charset="0"/>
              </a:rPr>
              <a:t>Hubbart</a:t>
            </a:r>
            <a:r>
              <a:rPr lang="en-US" dirty="0">
                <a:latin typeface="Arial Narrow" panose="020B0606020202030204" pitchFamily="34" charset="0"/>
              </a:rPr>
              <a:t> formula is that the </a:t>
            </a:r>
            <a:r>
              <a:rPr lang="en-US" dirty="0" err="1">
                <a:latin typeface="Arial Narrow" panose="020B0606020202030204" pitchFamily="34" charset="0"/>
              </a:rPr>
              <a:t>Hubbart</a:t>
            </a:r>
            <a:r>
              <a:rPr lang="en-US" dirty="0">
                <a:latin typeface="Arial Narrow" panose="020B0606020202030204" pitchFamily="34" charset="0"/>
              </a:rPr>
              <a:t> formula is based on return on investment, while ODPR method is based on the desired profit rate</a:t>
            </a:r>
          </a:p>
          <a:p>
            <a:r>
              <a:rPr lang="en-US" dirty="0">
                <a:latin typeface="Arial Narrow" panose="020B0606020202030204" pitchFamily="34" charset="0"/>
              </a:rPr>
              <a:t>In order to use ODPR method of pricing, the following variables must be known or predicted:</a:t>
            </a:r>
          </a:p>
          <a:p>
            <a:pPr lvl="1"/>
            <a:r>
              <a:rPr lang="en-US" dirty="0">
                <a:latin typeface="Arial Narrow" panose="020B0606020202030204" pitchFamily="34" charset="0"/>
              </a:rPr>
              <a:t>Total fixed expenses </a:t>
            </a:r>
          </a:p>
          <a:p>
            <a:pPr lvl="1"/>
            <a:r>
              <a:rPr lang="en-US" dirty="0">
                <a:latin typeface="Arial Narrow" panose="020B0606020202030204" pitchFamily="34" charset="0"/>
              </a:rPr>
              <a:t>Estimated operational cost </a:t>
            </a:r>
          </a:p>
          <a:p>
            <a:pPr lvl="1"/>
            <a:r>
              <a:rPr lang="en-US" dirty="0">
                <a:latin typeface="Arial Narrow" panose="020B0606020202030204" pitchFamily="34" charset="0"/>
              </a:rPr>
              <a:t>Estimated demand (i.e., # of products or # of attendees)</a:t>
            </a:r>
          </a:p>
          <a:p>
            <a:pPr lvl="1"/>
            <a:r>
              <a:rPr lang="en-US" dirty="0">
                <a:latin typeface="Arial Narrow" panose="020B0606020202030204" pitchFamily="34" charset="0"/>
              </a:rPr>
              <a:t>Desired profit rate</a:t>
            </a:r>
          </a:p>
          <a:p>
            <a:endParaRPr lang="en-US" dirty="0">
              <a:latin typeface="Arial Narrow" panose="020B0606020202030204" pitchFamily="34" charset="0"/>
            </a:endParaRPr>
          </a:p>
        </p:txBody>
      </p:sp>
    </p:spTree>
    <p:extLst>
      <p:ext uri="{BB962C8B-B14F-4D97-AF65-F5344CB8AC3E}">
        <p14:creationId xmlns:p14="http://schemas.microsoft.com/office/powerpoint/2010/main" val="847462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7225"/>
            <a:ext cx="8229600" cy="942975"/>
          </a:xfrm>
        </p:spPr>
        <p:txBody>
          <a:bodyPr/>
          <a:lstStyle/>
          <a:p>
            <a:r>
              <a:rPr lang="en-US" b="1" dirty="0">
                <a:latin typeface="Arial Narrow" panose="020B0606020202030204" pitchFamily="34" charset="0"/>
              </a:rPr>
              <a:t>ODPR Steps</a:t>
            </a:r>
          </a:p>
        </p:txBody>
      </p:sp>
      <p:sp>
        <p:nvSpPr>
          <p:cNvPr id="3" name="Content Placeholder 2"/>
          <p:cNvSpPr>
            <a:spLocks noGrp="1"/>
          </p:cNvSpPr>
          <p:nvPr>
            <p:ph idx="1"/>
          </p:nvPr>
        </p:nvSpPr>
        <p:spPr>
          <a:xfrm>
            <a:off x="304800" y="1600200"/>
            <a:ext cx="8382000" cy="5059364"/>
          </a:xfrm>
        </p:spPr>
        <p:txBody>
          <a:bodyPr/>
          <a:lstStyle/>
          <a:p>
            <a:pPr marL="0" indent="0">
              <a:buNone/>
            </a:pPr>
            <a:r>
              <a:rPr lang="en-US" b="1" dirty="0">
                <a:latin typeface="Arial Narrow" panose="020B0606020202030204" pitchFamily="34" charset="0"/>
              </a:rPr>
              <a:t>There are three main step for using ODPR</a:t>
            </a:r>
          </a:p>
          <a:p>
            <a:r>
              <a:rPr lang="en-US" u="sng" dirty="0">
                <a:latin typeface="Arial Narrow" panose="020B0606020202030204" pitchFamily="34" charset="0"/>
              </a:rPr>
              <a:t>First</a:t>
            </a:r>
            <a:r>
              <a:rPr lang="en-US" dirty="0">
                <a:latin typeface="Arial Narrow" panose="020B0606020202030204" pitchFamily="34" charset="0"/>
              </a:rPr>
              <a:t>, compute the desired profit from a given desired profit rate</a:t>
            </a:r>
          </a:p>
          <a:p>
            <a:r>
              <a:rPr lang="en-US" u="sng" dirty="0">
                <a:latin typeface="Arial Narrow" panose="020B0606020202030204" pitchFamily="34" charset="0"/>
              </a:rPr>
              <a:t>Second</a:t>
            </a:r>
            <a:r>
              <a:rPr lang="en-US" dirty="0">
                <a:latin typeface="Arial Narrow" panose="020B0606020202030204" pitchFamily="34" charset="0"/>
              </a:rPr>
              <a:t>, compute the desired revenue</a:t>
            </a:r>
          </a:p>
          <a:p>
            <a:r>
              <a:rPr lang="en-US" u="sng" dirty="0">
                <a:latin typeface="Arial Narrow" panose="020B0606020202030204" pitchFamily="34" charset="0"/>
              </a:rPr>
              <a:t>Third</a:t>
            </a:r>
            <a:r>
              <a:rPr lang="en-US" dirty="0">
                <a:latin typeface="Arial Narrow" panose="020B0606020202030204" pitchFamily="34" charset="0"/>
              </a:rPr>
              <a:t>, compute the registration fee (or the price/unit)</a:t>
            </a:r>
          </a:p>
        </p:txBody>
      </p:sp>
    </p:spTree>
    <p:extLst>
      <p:ext uri="{BB962C8B-B14F-4D97-AF65-F5344CB8AC3E}">
        <p14:creationId xmlns:p14="http://schemas.microsoft.com/office/powerpoint/2010/main" val="648965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7225"/>
            <a:ext cx="8229600" cy="1019175"/>
          </a:xfrm>
        </p:spPr>
        <p:txBody>
          <a:bodyPr/>
          <a:lstStyle/>
          <a:p>
            <a:r>
              <a:rPr lang="en-US" b="1" dirty="0">
                <a:latin typeface="Arial Narrow" panose="020B0606020202030204" pitchFamily="34" charset="0"/>
              </a:rPr>
              <a:t>ODPR Formulae &amp; Steps</a:t>
            </a:r>
          </a:p>
        </p:txBody>
      </p:sp>
      <p:sp>
        <p:nvSpPr>
          <p:cNvPr id="3" name="Content Placeholder 2"/>
          <p:cNvSpPr>
            <a:spLocks noGrp="1"/>
          </p:cNvSpPr>
          <p:nvPr>
            <p:ph idx="1"/>
          </p:nvPr>
        </p:nvSpPr>
        <p:spPr>
          <a:xfrm>
            <a:off x="457200" y="1676400"/>
            <a:ext cx="8534400" cy="4983163"/>
          </a:xfrm>
        </p:spPr>
        <p:txBody>
          <a:bodyPr/>
          <a:lstStyle/>
          <a:p>
            <a:pPr marL="0" lvl="0" indent="0">
              <a:buNone/>
            </a:pPr>
            <a:r>
              <a:rPr lang="en-US" b="1" u="sng" dirty="0">
                <a:latin typeface="Arial Narrow" panose="020B0606020202030204" pitchFamily="34" charset="0"/>
              </a:rPr>
              <a:t>Step 1 Formula:</a:t>
            </a:r>
          </a:p>
          <a:p>
            <a:pPr marL="0" lvl="0" indent="0">
              <a:buNone/>
            </a:pPr>
            <a:r>
              <a:rPr lang="en-US" sz="2400" b="1" i="1" dirty="0">
                <a:latin typeface="Arial Narrow" panose="020B0606020202030204" pitchFamily="34" charset="0"/>
              </a:rPr>
              <a:t>Desired Profit </a:t>
            </a:r>
            <a:r>
              <a:rPr lang="en-US" sz="2400" dirty="0">
                <a:latin typeface="Arial Narrow" panose="020B0606020202030204" pitchFamily="34" charset="0"/>
              </a:rPr>
              <a:t>= </a:t>
            </a:r>
            <a:r>
              <a:rPr lang="en-US" sz="2400" u="sng" dirty="0">
                <a:latin typeface="Arial Narrow" panose="020B0606020202030204" pitchFamily="34" charset="0"/>
              </a:rPr>
              <a:t>(total expenses + total operational cost) X 20%</a:t>
            </a:r>
          </a:p>
          <a:p>
            <a:pPr marL="0" lvl="0" indent="0">
              <a:buNone/>
            </a:pPr>
            <a:r>
              <a:rPr lang="en-US" sz="2400" dirty="0">
                <a:latin typeface="Arial Narrow" panose="020B0606020202030204" pitchFamily="34" charset="0"/>
              </a:rPr>
              <a:t>                                                       1-20%                                             </a:t>
            </a:r>
          </a:p>
          <a:p>
            <a:pPr marL="0" lvl="0" indent="0">
              <a:buNone/>
            </a:pPr>
            <a:r>
              <a:rPr lang="en-US" b="1" u="sng" dirty="0">
                <a:latin typeface="Arial Narrow" panose="020B0606020202030204" pitchFamily="34" charset="0"/>
              </a:rPr>
              <a:t>Step 2 Formula:</a:t>
            </a:r>
          </a:p>
          <a:p>
            <a:pPr marL="0" lvl="0" indent="0">
              <a:buNone/>
            </a:pPr>
            <a:r>
              <a:rPr lang="en-US" sz="2400" b="1" i="1" dirty="0">
                <a:latin typeface="Arial Narrow" panose="020B0606020202030204" pitchFamily="34" charset="0"/>
              </a:rPr>
              <a:t>Desired Revenue </a:t>
            </a:r>
            <a:r>
              <a:rPr lang="en-US" sz="2400" dirty="0">
                <a:latin typeface="Arial Narrow" panose="020B0606020202030204" pitchFamily="34" charset="0"/>
              </a:rPr>
              <a:t>= total expenses + total operational cost + desired profit</a:t>
            </a:r>
          </a:p>
          <a:p>
            <a:pPr marL="0" lvl="0" indent="0">
              <a:buNone/>
            </a:pPr>
            <a:endParaRPr lang="en-US" sz="2200" dirty="0">
              <a:latin typeface="Arial Narrow" panose="020B0606020202030204" pitchFamily="34" charset="0"/>
            </a:endParaRPr>
          </a:p>
          <a:p>
            <a:pPr marL="0" lvl="0" indent="0">
              <a:buNone/>
            </a:pPr>
            <a:r>
              <a:rPr lang="en-US" b="1" u="sng" dirty="0">
                <a:latin typeface="Arial Narrow" panose="020B0606020202030204" pitchFamily="34" charset="0"/>
              </a:rPr>
              <a:t>Step 3 Formula: </a:t>
            </a:r>
          </a:p>
          <a:p>
            <a:pPr marL="0" lvl="0" indent="0">
              <a:buNone/>
            </a:pPr>
            <a:r>
              <a:rPr lang="en-US" sz="2400" b="1" i="1" dirty="0">
                <a:latin typeface="Arial Narrow" panose="020B0606020202030204" pitchFamily="34" charset="0"/>
              </a:rPr>
              <a:t>Price per unit </a:t>
            </a:r>
            <a:r>
              <a:rPr lang="en-US" sz="2400" b="1" dirty="0">
                <a:latin typeface="Arial Narrow" panose="020B0606020202030204" pitchFamily="34" charset="0"/>
              </a:rPr>
              <a:t>=   </a:t>
            </a:r>
            <a:r>
              <a:rPr lang="en-US" sz="2400" dirty="0">
                <a:latin typeface="Arial Narrow" panose="020B0606020202030204" pitchFamily="34" charset="0"/>
              </a:rPr>
              <a:t>desire revenue ÷ estimated demand</a:t>
            </a:r>
            <a:endParaRPr lang="en-US" sz="2400" dirty="0"/>
          </a:p>
        </p:txBody>
      </p:sp>
    </p:spTree>
    <p:extLst>
      <p:ext uri="{BB962C8B-B14F-4D97-AF65-F5344CB8AC3E}">
        <p14:creationId xmlns:p14="http://schemas.microsoft.com/office/powerpoint/2010/main" val="3448005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7225"/>
            <a:ext cx="8229600" cy="714375"/>
          </a:xfrm>
        </p:spPr>
        <p:txBody>
          <a:bodyPr>
            <a:normAutofit fontScale="90000"/>
          </a:bodyPr>
          <a:lstStyle/>
          <a:p>
            <a:r>
              <a:rPr lang="en-US" b="1" dirty="0">
                <a:latin typeface="Arial Narrow" panose="020B0606020202030204" pitchFamily="34" charset="0"/>
              </a:rPr>
              <a:t>Ogbeide’s Desired Profit Rate (ODPR) </a:t>
            </a:r>
            <a:endParaRPr lang="en-US" dirty="0">
              <a:latin typeface="Arial Narrow" panose="020B0606020202030204" pitchFamily="34" charset="0"/>
            </a:endParaRPr>
          </a:p>
        </p:txBody>
      </p:sp>
      <p:sp>
        <p:nvSpPr>
          <p:cNvPr id="3" name="Content Placeholder 2"/>
          <p:cNvSpPr>
            <a:spLocks noGrp="1"/>
          </p:cNvSpPr>
          <p:nvPr>
            <p:ph idx="1"/>
          </p:nvPr>
        </p:nvSpPr>
        <p:spPr>
          <a:xfrm>
            <a:off x="228600" y="1524000"/>
            <a:ext cx="8763000" cy="5135563"/>
          </a:xfrm>
        </p:spPr>
        <p:txBody>
          <a:bodyPr>
            <a:normAutofit/>
          </a:bodyPr>
          <a:lstStyle/>
          <a:p>
            <a:r>
              <a:rPr lang="en-US" dirty="0">
                <a:latin typeface="Arial Narrow" panose="020B0606020202030204" pitchFamily="34" charset="0"/>
              </a:rPr>
              <a:t>To illustrate the use of ODPR method, assume an event manager hope for a 20 percent profit before tax in an event she is planning. If the following situation applies to the event, the potential minimum fee for the event can be computed:</a:t>
            </a:r>
          </a:p>
          <a:p>
            <a:pPr lvl="1"/>
            <a:r>
              <a:rPr lang="en-US" dirty="0">
                <a:latin typeface="Arial Narrow" panose="020B0606020202030204" pitchFamily="34" charset="0"/>
              </a:rPr>
              <a:t>Fixed expenses = $525,000 </a:t>
            </a:r>
          </a:p>
          <a:p>
            <a:pPr lvl="1"/>
            <a:r>
              <a:rPr lang="en-US" dirty="0">
                <a:latin typeface="Arial Narrow" panose="020B0606020202030204" pitchFamily="34" charset="0"/>
              </a:rPr>
              <a:t>Estimated operational cost based on previous year’s = $1,500,000 </a:t>
            </a:r>
          </a:p>
          <a:p>
            <a:pPr lvl="1"/>
            <a:r>
              <a:rPr lang="en-US" dirty="0">
                <a:latin typeface="Arial Narrow" panose="020B0606020202030204" pitchFamily="34" charset="0"/>
              </a:rPr>
              <a:t>Estimated attendees = 10,125   </a:t>
            </a:r>
          </a:p>
          <a:p>
            <a:pPr marL="0" indent="0">
              <a:buNone/>
            </a:pPr>
            <a:endParaRPr lang="en-US" dirty="0">
              <a:solidFill>
                <a:schemeClr val="accent1">
                  <a:lumMod val="75000"/>
                </a:schemeClr>
              </a:solidFill>
              <a:latin typeface="Arial Narrow" panose="020B0606020202030204" pitchFamily="34" charset="0"/>
            </a:endParaRPr>
          </a:p>
        </p:txBody>
      </p:sp>
    </p:spTree>
    <p:extLst>
      <p:ext uri="{BB962C8B-B14F-4D97-AF65-F5344CB8AC3E}">
        <p14:creationId xmlns:p14="http://schemas.microsoft.com/office/powerpoint/2010/main" val="3013571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7225"/>
            <a:ext cx="8229600" cy="1019175"/>
          </a:xfrm>
        </p:spPr>
        <p:txBody>
          <a:bodyPr/>
          <a:lstStyle/>
          <a:p>
            <a:r>
              <a:rPr lang="en-US" b="1" dirty="0">
                <a:latin typeface="Arial Narrow" panose="020B0606020202030204" pitchFamily="34" charset="0"/>
              </a:rPr>
              <a:t>ODPR Formulae &amp; Steps</a:t>
            </a:r>
          </a:p>
        </p:txBody>
      </p:sp>
      <p:sp>
        <p:nvSpPr>
          <p:cNvPr id="3" name="Content Placeholder 2"/>
          <p:cNvSpPr>
            <a:spLocks noGrp="1"/>
          </p:cNvSpPr>
          <p:nvPr>
            <p:ph idx="1"/>
          </p:nvPr>
        </p:nvSpPr>
        <p:spPr>
          <a:xfrm>
            <a:off x="457200" y="1676400"/>
            <a:ext cx="8534400" cy="4983163"/>
          </a:xfrm>
        </p:spPr>
        <p:txBody>
          <a:bodyPr/>
          <a:lstStyle/>
          <a:p>
            <a:pPr marL="0" lvl="0" indent="0">
              <a:buNone/>
            </a:pPr>
            <a:r>
              <a:rPr lang="en-US" b="1" u="sng" dirty="0">
                <a:latin typeface="Arial Narrow" panose="020B0606020202030204" pitchFamily="34" charset="0"/>
              </a:rPr>
              <a:t>Step 1 Formula:</a:t>
            </a:r>
          </a:p>
          <a:p>
            <a:pPr marL="0" lvl="0" indent="0">
              <a:buNone/>
            </a:pPr>
            <a:r>
              <a:rPr lang="en-US" sz="2400" b="1" i="1" dirty="0">
                <a:latin typeface="Arial Narrow" panose="020B0606020202030204" pitchFamily="34" charset="0"/>
              </a:rPr>
              <a:t>Desired Profit </a:t>
            </a:r>
            <a:r>
              <a:rPr lang="en-US" sz="2400" dirty="0">
                <a:latin typeface="Arial Narrow" panose="020B0606020202030204" pitchFamily="34" charset="0"/>
              </a:rPr>
              <a:t>= </a:t>
            </a:r>
            <a:r>
              <a:rPr lang="en-US" sz="2400" u="sng" dirty="0">
                <a:latin typeface="Arial Narrow" panose="020B0606020202030204" pitchFamily="34" charset="0"/>
              </a:rPr>
              <a:t>(total expenses + total operational cost) X 20%</a:t>
            </a:r>
          </a:p>
          <a:p>
            <a:pPr marL="0" lvl="0" indent="0">
              <a:buNone/>
            </a:pPr>
            <a:r>
              <a:rPr lang="en-US" sz="2400" dirty="0">
                <a:latin typeface="Arial Narrow" panose="020B0606020202030204" pitchFamily="34" charset="0"/>
              </a:rPr>
              <a:t>                                                       1-20%  </a:t>
            </a:r>
          </a:p>
          <a:p>
            <a:pPr marL="0" indent="0">
              <a:buNone/>
            </a:pPr>
            <a:r>
              <a:rPr lang="en-US" sz="2400" dirty="0">
                <a:latin typeface="Arial Narrow" panose="020B0606020202030204" pitchFamily="34" charset="0"/>
              </a:rPr>
              <a:t>  = </a:t>
            </a:r>
            <a:r>
              <a:rPr lang="en-US" sz="2400" u="sng" dirty="0">
                <a:latin typeface="Arial Narrow" panose="020B0606020202030204" pitchFamily="34" charset="0"/>
              </a:rPr>
              <a:t>($525,000 + $1,500,000) X 20% </a:t>
            </a:r>
            <a:r>
              <a:rPr lang="en-US" sz="2400" dirty="0">
                <a:latin typeface="Arial Narrow" panose="020B0606020202030204" pitchFamily="34" charset="0"/>
              </a:rPr>
              <a:t>= </a:t>
            </a:r>
            <a:r>
              <a:rPr lang="en-US" sz="2400" u="sng" dirty="0">
                <a:latin typeface="Arial Narrow" panose="020B0606020202030204" pitchFamily="34" charset="0"/>
              </a:rPr>
              <a:t>($525,000 + $1,500,000) X 0.20 </a:t>
            </a:r>
          </a:p>
          <a:p>
            <a:pPr marL="0" indent="0">
              <a:buNone/>
            </a:pPr>
            <a:r>
              <a:rPr lang="en-US" sz="2400" dirty="0">
                <a:latin typeface="Arial Narrow" panose="020B0606020202030204" pitchFamily="34" charset="0"/>
              </a:rPr>
              <a:t>		80% 					0.80</a:t>
            </a:r>
          </a:p>
          <a:p>
            <a:pPr marL="0" indent="0">
              <a:buNone/>
            </a:pPr>
            <a:r>
              <a:rPr lang="en-US" sz="2400" dirty="0">
                <a:latin typeface="Arial Narrow" panose="020B0606020202030204" pitchFamily="34" charset="0"/>
              </a:rPr>
              <a:t>  = </a:t>
            </a:r>
            <a:r>
              <a:rPr lang="en-US" sz="2400" u="sng" dirty="0">
                <a:latin typeface="Arial Narrow" panose="020B0606020202030204" pitchFamily="34" charset="0"/>
              </a:rPr>
              <a:t>2,025,000 X .20</a:t>
            </a:r>
          </a:p>
          <a:p>
            <a:pPr marL="0" indent="0">
              <a:buNone/>
            </a:pPr>
            <a:r>
              <a:rPr lang="en-US" sz="2400" dirty="0">
                <a:latin typeface="Arial Narrow" panose="020B0606020202030204" pitchFamily="34" charset="0"/>
              </a:rPr>
              <a:t>                   .80</a:t>
            </a:r>
          </a:p>
          <a:p>
            <a:pPr marL="0" indent="0">
              <a:buNone/>
            </a:pPr>
            <a:r>
              <a:rPr lang="en-US" sz="2400" dirty="0">
                <a:latin typeface="Arial Narrow" panose="020B0606020202030204" pitchFamily="34" charset="0"/>
              </a:rPr>
              <a:t>Desired profit</a:t>
            </a:r>
            <a:r>
              <a:rPr lang="en-US" sz="2400" b="1" dirty="0">
                <a:latin typeface="Arial Narrow" panose="020B0606020202030204" pitchFamily="34" charset="0"/>
              </a:rPr>
              <a:t> = </a:t>
            </a:r>
            <a:r>
              <a:rPr lang="en-US" sz="2400" b="1" u="sng" dirty="0">
                <a:latin typeface="Arial Narrow" panose="020B0606020202030204" pitchFamily="34" charset="0"/>
              </a:rPr>
              <a:t>$506,250</a:t>
            </a:r>
            <a:r>
              <a:rPr lang="en-US" sz="2400" u="sng" dirty="0">
                <a:latin typeface="Arial Narrow" panose="020B0606020202030204" pitchFamily="34" charset="0"/>
              </a:rPr>
              <a:t>                                          </a:t>
            </a:r>
          </a:p>
        </p:txBody>
      </p:sp>
    </p:spTree>
    <p:extLst>
      <p:ext uri="{BB962C8B-B14F-4D97-AF65-F5344CB8AC3E}">
        <p14:creationId xmlns:p14="http://schemas.microsoft.com/office/powerpoint/2010/main" val="706595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7225"/>
            <a:ext cx="8229600" cy="1019175"/>
          </a:xfrm>
        </p:spPr>
        <p:txBody>
          <a:bodyPr/>
          <a:lstStyle/>
          <a:p>
            <a:r>
              <a:rPr lang="en-US" b="1" dirty="0">
                <a:latin typeface="Arial Narrow" panose="020B0606020202030204" pitchFamily="34" charset="0"/>
              </a:rPr>
              <a:t>ODPR Formulae &amp; Steps</a:t>
            </a:r>
          </a:p>
        </p:txBody>
      </p:sp>
      <p:sp>
        <p:nvSpPr>
          <p:cNvPr id="3" name="Content Placeholder 2"/>
          <p:cNvSpPr>
            <a:spLocks noGrp="1"/>
          </p:cNvSpPr>
          <p:nvPr>
            <p:ph idx="1"/>
          </p:nvPr>
        </p:nvSpPr>
        <p:spPr>
          <a:xfrm>
            <a:off x="457200" y="1676400"/>
            <a:ext cx="8534400" cy="4983163"/>
          </a:xfrm>
        </p:spPr>
        <p:txBody>
          <a:bodyPr/>
          <a:lstStyle/>
          <a:p>
            <a:pPr marL="0" lvl="0" indent="0">
              <a:buNone/>
            </a:pPr>
            <a:r>
              <a:rPr lang="en-US" b="1" u="sng" dirty="0">
                <a:latin typeface="Arial Narrow" panose="020B0606020202030204" pitchFamily="34" charset="0"/>
              </a:rPr>
              <a:t>Step 2 Formula:</a:t>
            </a:r>
          </a:p>
          <a:p>
            <a:pPr marL="0" lvl="0" indent="0">
              <a:buNone/>
            </a:pPr>
            <a:r>
              <a:rPr lang="en-US" sz="2400" b="1" i="1" dirty="0">
                <a:latin typeface="Arial Narrow" panose="020B0606020202030204" pitchFamily="34" charset="0"/>
              </a:rPr>
              <a:t>Desired Revenue </a:t>
            </a:r>
            <a:r>
              <a:rPr lang="en-US" sz="2400" dirty="0">
                <a:latin typeface="Arial Narrow" panose="020B0606020202030204" pitchFamily="34" charset="0"/>
              </a:rPr>
              <a:t>= total expenses + total operational cost + desired profit</a:t>
            </a:r>
          </a:p>
          <a:p>
            <a:pPr marL="0" lvl="0" indent="0">
              <a:buNone/>
            </a:pPr>
            <a:endParaRPr lang="en-US" sz="2200" dirty="0">
              <a:latin typeface="Arial Narrow" panose="020B0606020202030204" pitchFamily="34" charset="0"/>
            </a:endParaRPr>
          </a:p>
          <a:p>
            <a:pPr marL="0" lvl="0" indent="0">
              <a:buNone/>
            </a:pPr>
            <a:r>
              <a:rPr lang="en-US" sz="2400" dirty="0">
                <a:latin typeface="Arial Narrow" panose="020B0606020202030204" pitchFamily="34" charset="0"/>
              </a:rPr>
              <a:t>Desired Revenue  = $1,500,000 + $525,000 + $506,250 = </a:t>
            </a:r>
            <a:r>
              <a:rPr lang="en-US" sz="2400" b="1" u="sng" dirty="0">
                <a:latin typeface="Arial Narrow" panose="020B0606020202030204" pitchFamily="34" charset="0"/>
              </a:rPr>
              <a:t>$2,531,250</a:t>
            </a:r>
          </a:p>
          <a:p>
            <a:pPr marL="0" lvl="0" indent="0">
              <a:buNone/>
            </a:pPr>
            <a:endParaRPr lang="en-US" sz="2200" b="1" u="sng" dirty="0">
              <a:latin typeface="Arial Narrow" panose="020B0606020202030204" pitchFamily="34" charset="0"/>
            </a:endParaRPr>
          </a:p>
          <a:p>
            <a:pPr marL="0" lvl="0" indent="0">
              <a:buNone/>
            </a:pPr>
            <a:r>
              <a:rPr lang="en-US" b="1" u="sng" dirty="0">
                <a:latin typeface="Arial Narrow" panose="020B0606020202030204" pitchFamily="34" charset="0"/>
              </a:rPr>
              <a:t>Step 3 Formula: </a:t>
            </a:r>
          </a:p>
          <a:p>
            <a:pPr marL="0" lvl="0" indent="0">
              <a:buNone/>
            </a:pPr>
            <a:r>
              <a:rPr lang="en-US" sz="2400" b="1" i="1" dirty="0">
                <a:latin typeface="Arial Narrow" panose="020B0606020202030204" pitchFamily="34" charset="0"/>
              </a:rPr>
              <a:t>Price/unit </a:t>
            </a:r>
            <a:r>
              <a:rPr lang="en-US" sz="2400" dirty="0">
                <a:latin typeface="Arial Narrow" panose="020B0606020202030204" pitchFamily="34" charset="0"/>
              </a:rPr>
              <a:t>=</a:t>
            </a:r>
            <a:r>
              <a:rPr lang="en-US" sz="2400" b="1" dirty="0">
                <a:latin typeface="Arial Narrow" panose="020B0606020202030204" pitchFamily="34" charset="0"/>
              </a:rPr>
              <a:t>   </a:t>
            </a:r>
            <a:r>
              <a:rPr lang="en-US" sz="2400" dirty="0">
                <a:latin typeface="Arial Narrow" panose="020B0606020202030204" pitchFamily="34" charset="0"/>
              </a:rPr>
              <a:t>desire revenue ÷ estimated demand</a:t>
            </a:r>
          </a:p>
          <a:p>
            <a:pPr marL="0" lvl="0" indent="0">
              <a:buNone/>
            </a:pPr>
            <a:r>
              <a:rPr lang="en-US" sz="2400" i="1" dirty="0">
                <a:solidFill>
                  <a:prstClr val="black"/>
                </a:solidFill>
                <a:latin typeface="Arial Narrow" panose="020B0606020202030204" pitchFamily="34" charset="0"/>
              </a:rPr>
              <a:t>Price/unit</a:t>
            </a:r>
            <a:r>
              <a:rPr lang="en-US" sz="2400" b="1" i="1" dirty="0">
                <a:solidFill>
                  <a:prstClr val="black"/>
                </a:solidFill>
                <a:latin typeface="Arial Narrow" panose="020B0606020202030204" pitchFamily="34" charset="0"/>
              </a:rPr>
              <a:t> </a:t>
            </a:r>
            <a:r>
              <a:rPr lang="en-US" sz="2400" i="1" dirty="0">
                <a:solidFill>
                  <a:prstClr val="black"/>
                </a:solidFill>
                <a:latin typeface="Arial Narrow" panose="020B0606020202030204" pitchFamily="34" charset="0"/>
              </a:rPr>
              <a:t>= $2,531,250 ÷ 10,125 </a:t>
            </a:r>
          </a:p>
          <a:p>
            <a:pPr marL="0" lvl="0" indent="0">
              <a:buNone/>
            </a:pPr>
            <a:r>
              <a:rPr lang="en-US" sz="2400" i="1" dirty="0">
                <a:latin typeface="Arial Narrow" panose="020B0606020202030204" pitchFamily="34" charset="0"/>
              </a:rPr>
              <a:t>Price/unit</a:t>
            </a:r>
            <a:r>
              <a:rPr lang="en-US" sz="2000" dirty="0"/>
              <a:t> = </a:t>
            </a:r>
            <a:r>
              <a:rPr lang="en-US" sz="2400" b="1" u="sng" dirty="0">
                <a:latin typeface="Arial Narrow" panose="020B0606020202030204" pitchFamily="34" charset="0"/>
              </a:rPr>
              <a:t>$250.00</a:t>
            </a:r>
          </a:p>
          <a:p>
            <a:pPr marL="0" lvl="0" indent="0">
              <a:buNone/>
            </a:pPr>
            <a:endParaRPr lang="en-US" sz="2200" b="1" u="sng" dirty="0">
              <a:latin typeface="Arial Narrow" panose="020B0606020202030204" pitchFamily="34" charset="0"/>
            </a:endParaRPr>
          </a:p>
          <a:p>
            <a:pPr marL="0" lvl="0" indent="0">
              <a:buNone/>
            </a:pPr>
            <a:r>
              <a:rPr lang="en-US" sz="2200" b="1" dirty="0">
                <a:latin typeface="Arial Narrow" panose="020B0606020202030204" pitchFamily="34" charset="0"/>
              </a:rPr>
              <a:t>Hence, the minimum fee for the </a:t>
            </a:r>
            <a:r>
              <a:rPr lang="en-US" sz="2200" b="1" dirty="0" err="1">
                <a:latin typeface="Arial Narrow" panose="020B0606020202030204" pitchFamily="34" charset="0"/>
              </a:rPr>
              <a:t>eevent</a:t>
            </a:r>
            <a:r>
              <a:rPr lang="en-US" sz="2200" b="1" dirty="0">
                <a:latin typeface="Arial Narrow" panose="020B0606020202030204" pitchFamily="34" charset="0"/>
              </a:rPr>
              <a:t>  = $250.00</a:t>
            </a:r>
          </a:p>
          <a:p>
            <a:pPr marL="0" lvl="0" indent="0">
              <a:buNone/>
            </a:pPr>
            <a:endParaRPr lang="en-US" sz="2200" b="1" u="sng" dirty="0">
              <a:latin typeface="Arial Narrow" panose="020B0606020202030204" pitchFamily="34" charset="0"/>
            </a:endParaRPr>
          </a:p>
        </p:txBody>
      </p:sp>
    </p:spTree>
    <p:extLst>
      <p:ext uri="{BB962C8B-B14F-4D97-AF65-F5344CB8AC3E}">
        <p14:creationId xmlns:p14="http://schemas.microsoft.com/office/powerpoint/2010/main" val="870489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Bumpers2014_thickline</Template>
  <TotalTime>3581</TotalTime>
  <Words>624</Words>
  <Application>Microsoft Office PowerPoint</Application>
  <PresentationFormat>On-screen Show (4:3)</PresentationFormat>
  <Paragraphs>72</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Narrow</vt:lpstr>
      <vt:lpstr>Calibri</vt:lpstr>
      <vt:lpstr>Raavi</vt:lpstr>
      <vt:lpstr>Times New Roman</vt:lpstr>
      <vt:lpstr>Office Theme</vt:lpstr>
      <vt:lpstr>Profitable Event Registration Pricing Via ODPR Method  </vt:lpstr>
      <vt:lpstr>Pricing in the Public Sector</vt:lpstr>
      <vt:lpstr>Ogbeide’s Desired Profit Rate (ODPR) </vt:lpstr>
      <vt:lpstr>Ogbeide’s Desired Profit Rate (ODPR) </vt:lpstr>
      <vt:lpstr>ODPR Steps</vt:lpstr>
      <vt:lpstr>ODPR Formulae &amp; Steps</vt:lpstr>
      <vt:lpstr>Ogbeide’s Desired Profit Rate (ODPR) </vt:lpstr>
      <vt:lpstr>ODPR Formulae &amp; Steps</vt:lpstr>
      <vt:lpstr>ODPR Formulae &amp; Steps</vt:lpstr>
      <vt:lpstr>Profitable Event Registration Pricing Via ODPR Method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Rhonda Kay Hammond</dc:creator>
  <cp:lastModifiedBy>Owner</cp:lastModifiedBy>
  <cp:revision>269</cp:revision>
  <cp:lastPrinted>2016-10-18T18:23:01Z</cp:lastPrinted>
  <dcterms:created xsi:type="dcterms:W3CDTF">2015-01-22T18:58:21Z</dcterms:created>
  <dcterms:modified xsi:type="dcterms:W3CDTF">2016-11-14T15:33:15Z</dcterms:modified>
</cp:coreProperties>
</file>