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4"/>
  </p:sldMasterIdLst>
  <p:notesMasterIdLst>
    <p:notesMasterId r:id="rId15"/>
  </p:notesMasterIdLst>
  <p:handoutMasterIdLst>
    <p:handoutMasterId r:id="rId16"/>
  </p:handoutMasterIdLst>
  <p:sldIdLst>
    <p:sldId id="265" r:id="rId5"/>
    <p:sldId id="310" r:id="rId6"/>
    <p:sldId id="311" r:id="rId7"/>
    <p:sldId id="313" r:id="rId8"/>
    <p:sldId id="320" r:id="rId9"/>
    <p:sldId id="321" r:id="rId10"/>
    <p:sldId id="322" r:id="rId11"/>
    <p:sldId id="323" r:id="rId12"/>
    <p:sldId id="324" r:id="rId13"/>
    <p:sldId id="325" r:id="rId14"/>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9" autoAdjust="0"/>
  </p:normalViewPr>
  <p:slideViewPr>
    <p:cSldViewPr showGuides="1">
      <p:cViewPr varScale="1">
        <p:scale>
          <a:sx n="78" d="100"/>
          <a:sy n="78" d="100"/>
        </p:scale>
        <p:origin x="1338" y="90"/>
      </p:cViewPr>
      <p:guideLst>
        <p:guide pos="3839"/>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5C246-E91C-4CAF-AAE7-2ACBD2221B9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30D69804-893F-41CE-A7E1-63C0C48D3369}">
      <dgm:prSet phldrT="[Text]"/>
      <dgm:spPr>
        <a:xfrm>
          <a:off x="816590" y="93655"/>
          <a:ext cx="988099" cy="494049"/>
        </a:xfrm>
        <a:solidFill>
          <a:schemeClr val="tx1"/>
        </a:solidFill>
        <a:ln w="25400" cap="flat" cmpd="sng" algn="ctr">
          <a:solidFill>
            <a:sysClr val="window" lastClr="FFFFFF">
              <a:hueOff val="0"/>
              <a:satOff val="0"/>
              <a:lumOff val="0"/>
              <a:alphaOff val="0"/>
            </a:sysClr>
          </a:solidFill>
          <a:prstDash val="solid"/>
        </a:ln>
        <a:effectLst/>
      </dgm:spPr>
      <dgm:t>
        <a:bodyPr/>
        <a:lstStyle/>
        <a:p>
          <a:pPr algn="ctr"/>
          <a:r>
            <a:rPr lang="en-US" dirty="0">
              <a:solidFill>
                <a:sysClr val="window" lastClr="FFFFFF"/>
              </a:solidFill>
              <a:latin typeface="+mn-lt"/>
              <a:ea typeface="+mn-ea"/>
              <a:cs typeface="+mn-cs"/>
            </a:rPr>
            <a:t>Country Image</a:t>
          </a:r>
        </a:p>
      </dgm:t>
    </dgm:pt>
    <dgm:pt modelId="{709CA084-C470-492F-A200-3D2F0137F23B}" type="parTrans" cxnId="{547E769A-A8A1-4845-9198-E334B5C2669C}">
      <dgm:prSet/>
      <dgm:spPr/>
      <dgm:t>
        <a:bodyPr/>
        <a:lstStyle/>
        <a:p>
          <a:pPr algn="ctr"/>
          <a:endParaRPr lang="en-US"/>
        </a:p>
      </dgm:t>
    </dgm:pt>
    <dgm:pt modelId="{F30AB75A-187B-4B8B-88BF-4FC535784603}" type="sibTrans" cxnId="{547E769A-A8A1-4845-9198-E334B5C2669C}">
      <dgm:prSet/>
      <dgm:spPr>
        <a:xfrm rot="3600000">
          <a:off x="1460943" y="961291"/>
          <a:ext cx="515846" cy="172917"/>
        </a:xfrm>
        <a:solidFill>
          <a:schemeClr val="tx2"/>
        </a:solidFill>
        <a:ln>
          <a:noFill/>
        </a:ln>
        <a:effectLst/>
      </dgm:spPr>
      <dgm:t>
        <a:bodyPr/>
        <a:lstStyle/>
        <a:p>
          <a:pPr algn="ctr"/>
          <a:endParaRPr lang="en-US">
            <a:solidFill>
              <a:sysClr val="window" lastClr="FFFFFF"/>
            </a:solidFill>
            <a:latin typeface="Calibri"/>
            <a:ea typeface="+mn-ea"/>
            <a:cs typeface="+mn-cs"/>
          </a:endParaRPr>
        </a:p>
      </dgm:t>
    </dgm:pt>
    <dgm:pt modelId="{685DD397-0D6B-4EEE-9CCE-AA7C8D9DA9C7}">
      <dgm:prSet phldrT="[Text]"/>
      <dgm:spPr>
        <a:xfrm>
          <a:off x="1633043" y="1507794"/>
          <a:ext cx="988099" cy="494049"/>
        </a:xfrm>
        <a:solidFill>
          <a:schemeClr val="tx1"/>
        </a:solidFill>
        <a:ln w="25400" cap="flat" cmpd="sng" algn="ctr">
          <a:solidFill>
            <a:sysClr val="window" lastClr="FFFFFF">
              <a:hueOff val="0"/>
              <a:satOff val="0"/>
              <a:lumOff val="0"/>
              <a:alphaOff val="0"/>
            </a:sysClr>
          </a:solidFill>
          <a:prstDash val="solid"/>
        </a:ln>
        <a:effectLst/>
      </dgm:spPr>
      <dgm:t>
        <a:bodyPr/>
        <a:lstStyle/>
        <a:p>
          <a:pPr algn="ctr"/>
          <a:r>
            <a:rPr lang="en-US" dirty="0">
              <a:solidFill>
                <a:sysClr val="window" lastClr="FFFFFF"/>
              </a:solidFill>
              <a:latin typeface="+mn-lt"/>
              <a:ea typeface="+mn-ea"/>
              <a:cs typeface="+mn-cs"/>
            </a:rPr>
            <a:t>Olympic Games Image</a:t>
          </a:r>
        </a:p>
      </dgm:t>
    </dgm:pt>
    <dgm:pt modelId="{C980F6E2-8347-4D1F-95F0-C958F01E1B60}" type="parTrans" cxnId="{C5E15910-15FF-44F9-A4A8-C288B5D4FC10}">
      <dgm:prSet/>
      <dgm:spPr/>
      <dgm:t>
        <a:bodyPr/>
        <a:lstStyle/>
        <a:p>
          <a:pPr algn="ctr"/>
          <a:endParaRPr lang="en-US"/>
        </a:p>
      </dgm:t>
    </dgm:pt>
    <dgm:pt modelId="{ED47FD5D-98AB-4C3A-B54D-D08B3DBE10DA}" type="sibTrans" cxnId="{C5E15910-15FF-44F9-A4A8-C288B5D4FC10}">
      <dgm:prSet/>
      <dgm:spPr>
        <a:xfrm rot="10800000">
          <a:off x="1052716" y="1668360"/>
          <a:ext cx="515846" cy="172917"/>
        </a:xfrm>
        <a:solidFill>
          <a:schemeClr val="tx2"/>
        </a:solidFill>
        <a:ln>
          <a:noFill/>
        </a:ln>
        <a:effectLst/>
      </dgm:spPr>
      <dgm:t>
        <a:bodyPr/>
        <a:lstStyle/>
        <a:p>
          <a:pPr algn="ctr"/>
          <a:endParaRPr lang="en-US">
            <a:solidFill>
              <a:sysClr val="window" lastClr="FFFFFF"/>
            </a:solidFill>
            <a:latin typeface="Calibri"/>
            <a:ea typeface="+mn-ea"/>
            <a:cs typeface="+mn-cs"/>
          </a:endParaRPr>
        </a:p>
      </dgm:t>
    </dgm:pt>
    <dgm:pt modelId="{C8B98D32-7D2E-462C-88A7-7844CFA91238}">
      <dgm:prSet phldrT="[Text]"/>
      <dgm:spPr>
        <a:xfrm>
          <a:off x="136" y="1507794"/>
          <a:ext cx="988099" cy="494049"/>
        </a:xfrm>
        <a:solidFill>
          <a:schemeClr val="tx1"/>
        </a:solidFill>
        <a:ln w="25400" cap="flat" cmpd="sng" algn="ctr">
          <a:solidFill>
            <a:sysClr val="window" lastClr="FFFFFF">
              <a:hueOff val="0"/>
              <a:satOff val="0"/>
              <a:lumOff val="0"/>
              <a:alphaOff val="0"/>
            </a:sysClr>
          </a:solidFill>
          <a:prstDash val="solid"/>
        </a:ln>
        <a:effectLst/>
      </dgm:spPr>
      <dgm:t>
        <a:bodyPr/>
        <a:lstStyle/>
        <a:p>
          <a:pPr algn="ctr"/>
          <a:r>
            <a:rPr lang="en-US" dirty="0">
              <a:solidFill>
                <a:sysClr val="window" lastClr="FFFFFF"/>
              </a:solidFill>
              <a:latin typeface="+mn-lt"/>
              <a:ea typeface="+mn-ea"/>
              <a:cs typeface="+mn-cs"/>
            </a:rPr>
            <a:t>Destination Image</a:t>
          </a:r>
        </a:p>
      </dgm:t>
    </dgm:pt>
    <dgm:pt modelId="{7D899317-DD64-4FEE-8346-D3AE80508E1E}" type="parTrans" cxnId="{C1E73335-46A6-421B-85A9-8DEB4FCF8BF3}">
      <dgm:prSet/>
      <dgm:spPr/>
      <dgm:t>
        <a:bodyPr/>
        <a:lstStyle/>
        <a:p>
          <a:pPr algn="ctr"/>
          <a:endParaRPr lang="en-US"/>
        </a:p>
      </dgm:t>
    </dgm:pt>
    <dgm:pt modelId="{C8A54728-74A9-4016-9406-B866A9F5DEB5}" type="sibTrans" cxnId="{C1E73335-46A6-421B-85A9-8DEB4FCF8BF3}">
      <dgm:prSet/>
      <dgm:spPr>
        <a:xfrm rot="18000000">
          <a:off x="644490" y="961291"/>
          <a:ext cx="515846" cy="172917"/>
        </a:xfrm>
        <a:solidFill>
          <a:schemeClr val="tx2"/>
        </a:solidFill>
        <a:ln>
          <a:noFill/>
        </a:ln>
        <a:effectLst/>
      </dgm:spPr>
      <dgm:t>
        <a:bodyPr/>
        <a:lstStyle/>
        <a:p>
          <a:pPr algn="ctr"/>
          <a:endParaRPr lang="en-US">
            <a:solidFill>
              <a:sysClr val="window" lastClr="FFFFFF"/>
            </a:solidFill>
            <a:latin typeface="Calibri"/>
            <a:ea typeface="+mn-ea"/>
            <a:cs typeface="+mn-cs"/>
          </a:endParaRPr>
        </a:p>
      </dgm:t>
    </dgm:pt>
    <dgm:pt modelId="{4B8025EB-B2BA-46BD-8C31-7E88C95B88AE}" type="pres">
      <dgm:prSet presAssocID="{EA45C246-E91C-4CAF-AAE7-2ACBD2221B9E}" presName="Name0" presStyleCnt="0">
        <dgm:presLayoutVars>
          <dgm:dir/>
          <dgm:resizeHandles val="exact"/>
        </dgm:presLayoutVars>
      </dgm:prSet>
      <dgm:spPr/>
      <dgm:t>
        <a:bodyPr/>
        <a:lstStyle/>
        <a:p>
          <a:endParaRPr lang="en-US"/>
        </a:p>
      </dgm:t>
    </dgm:pt>
    <dgm:pt modelId="{4E7D3616-0188-4DAF-AE71-B3EBA9F0C188}" type="pres">
      <dgm:prSet presAssocID="{30D69804-893F-41CE-A7E1-63C0C48D3369}" presName="node" presStyleLbl="node1" presStyleIdx="0" presStyleCnt="3">
        <dgm:presLayoutVars>
          <dgm:bulletEnabled val="1"/>
        </dgm:presLayoutVars>
      </dgm:prSet>
      <dgm:spPr>
        <a:prstGeom prst="roundRect">
          <a:avLst>
            <a:gd name="adj" fmla="val 10000"/>
          </a:avLst>
        </a:prstGeom>
      </dgm:spPr>
      <dgm:t>
        <a:bodyPr/>
        <a:lstStyle/>
        <a:p>
          <a:endParaRPr lang="en-US"/>
        </a:p>
      </dgm:t>
    </dgm:pt>
    <dgm:pt modelId="{2B6A5F0F-C8AA-4C7D-916C-878959032830}" type="pres">
      <dgm:prSet presAssocID="{F30AB75A-187B-4B8B-88BF-4FC535784603}" presName="sibTrans" presStyleLbl="sibTrans2D1" presStyleIdx="0" presStyleCnt="3" custLinFactNeighborX="-5175" custLinFactNeighborY="-6297"/>
      <dgm:spPr>
        <a:prstGeom prst="leftRightArrow">
          <a:avLst>
            <a:gd name="adj1" fmla="val 60000"/>
            <a:gd name="adj2" fmla="val 50000"/>
          </a:avLst>
        </a:prstGeom>
      </dgm:spPr>
      <dgm:t>
        <a:bodyPr/>
        <a:lstStyle/>
        <a:p>
          <a:endParaRPr lang="en-US"/>
        </a:p>
      </dgm:t>
    </dgm:pt>
    <dgm:pt modelId="{F9F6AE5A-BC4D-4702-95A7-C3D8CCC715CA}" type="pres">
      <dgm:prSet presAssocID="{F30AB75A-187B-4B8B-88BF-4FC535784603}" presName="connectorText" presStyleLbl="sibTrans2D1" presStyleIdx="0" presStyleCnt="3"/>
      <dgm:spPr/>
      <dgm:t>
        <a:bodyPr/>
        <a:lstStyle/>
        <a:p>
          <a:endParaRPr lang="en-US"/>
        </a:p>
      </dgm:t>
    </dgm:pt>
    <dgm:pt modelId="{FCCA639C-65C0-4BD8-968E-83031B157E2C}" type="pres">
      <dgm:prSet presAssocID="{685DD397-0D6B-4EEE-9CCE-AA7C8D9DA9C7}" presName="node" presStyleLbl="node1" presStyleIdx="1" presStyleCnt="3" custRadScaleRad="99659" custRadScaleInc="-38205">
        <dgm:presLayoutVars>
          <dgm:bulletEnabled val="1"/>
        </dgm:presLayoutVars>
      </dgm:prSet>
      <dgm:spPr>
        <a:prstGeom prst="roundRect">
          <a:avLst>
            <a:gd name="adj" fmla="val 10000"/>
          </a:avLst>
        </a:prstGeom>
      </dgm:spPr>
      <dgm:t>
        <a:bodyPr/>
        <a:lstStyle/>
        <a:p>
          <a:endParaRPr lang="en-US"/>
        </a:p>
      </dgm:t>
    </dgm:pt>
    <dgm:pt modelId="{9317F4C4-BCF1-4661-A47A-66AAD6C867DF}" type="pres">
      <dgm:prSet presAssocID="{ED47FD5D-98AB-4C3A-B54D-D08B3DBE10DA}" presName="sibTrans" presStyleLbl="sibTrans2D1" presStyleIdx="1" presStyleCnt="3" custScaleX="105522" custScaleY="100788" custLinFactNeighborX="-109" custLinFactNeighborY="-28507"/>
      <dgm:spPr>
        <a:prstGeom prst="leftRightArrow">
          <a:avLst>
            <a:gd name="adj1" fmla="val 60000"/>
            <a:gd name="adj2" fmla="val 50000"/>
          </a:avLst>
        </a:prstGeom>
      </dgm:spPr>
      <dgm:t>
        <a:bodyPr/>
        <a:lstStyle/>
        <a:p>
          <a:endParaRPr lang="en-US"/>
        </a:p>
      </dgm:t>
    </dgm:pt>
    <dgm:pt modelId="{04F65899-4DC9-4F77-8EDB-D4451BCC886C}" type="pres">
      <dgm:prSet presAssocID="{ED47FD5D-98AB-4C3A-B54D-D08B3DBE10DA}" presName="connectorText" presStyleLbl="sibTrans2D1" presStyleIdx="1" presStyleCnt="3"/>
      <dgm:spPr/>
      <dgm:t>
        <a:bodyPr/>
        <a:lstStyle/>
        <a:p>
          <a:endParaRPr lang="en-US"/>
        </a:p>
      </dgm:t>
    </dgm:pt>
    <dgm:pt modelId="{C5023FD5-9745-4869-94F4-F5D937EB75FD}" type="pres">
      <dgm:prSet presAssocID="{C8B98D32-7D2E-462C-88A7-7844CFA91238}" presName="node" presStyleLbl="node1" presStyleIdx="2" presStyleCnt="3" custRadScaleRad="98397" custRadScaleInc="40723">
        <dgm:presLayoutVars>
          <dgm:bulletEnabled val="1"/>
        </dgm:presLayoutVars>
      </dgm:prSet>
      <dgm:spPr>
        <a:prstGeom prst="roundRect">
          <a:avLst>
            <a:gd name="adj" fmla="val 10000"/>
          </a:avLst>
        </a:prstGeom>
      </dgm:spPr>
      <dgm:t>
        <a:bodyPr/>
        <a:lstStyle/>
        <a:p>
          <a:endParaRPr lang="en-US"/>
        </a:p>
      </dgm:t>
    </dgm:pt>
    <dgm:pt modelId="{EEACD70F-244C-4EB8-981A-E7FE9F6D2D67}" type="pres">
      <dgm:prSet presAssocID="{C8A54728-74A9-4016-9406-B866A9F5DEB5}" presName="sibTrans" presStyleLbl="sibTrans2D1" presStyleIdx="2" presStyleCnt="3" custLinFactNeighborX="-1085" custLinFactNeighborY="-5155"/>
      <dgm:spPr>
        <a:prstGeom prst="leftRightArrow">
          <a:avLst>
            <a:gd name="adj1" fmla="val 60000"/>
            <a:gd name="adj2" fmla="val 50000"/>
          </a:avLst>
        </a:prstGeom>
      </dgm:spPr>
      <dgm:t>
        <a:bodyPr/>
        <a:lstStyle/>
        <a:p>
          <a:endParaRPr lang="en-US"/>
        </a:p>
      </dgm:t>
    </dgm:pt>
    <dgm:pt modelId="{9DD3F21E-C1B5-4117-89B4-55F4071484A6}" type="pres">
      <dgm:prSet presAssocID="{C8A54728-74A9-4016-9406-B866A9F5DEB5}" presName="connectorText" presStyleLbl="sibTrans2D1" presStyleIdx="2" presStyleCnt="3"/>
      <dgm:spPr/>
      <dgm:t>
        <a:bodyPr/>
        <a:lstStyle/>
        <a:p>
          <a:endParaRPr lang="en-US"/>
        </a:p>
      </dgm:t>
    </dgm:pt>
  </dgm:ptLst>
  <dgm:cxnLst>
    <dgm:cxn modelId="{6664A23A-C193-4715-81CC-F405B06D9A2E}" type="presOf" srcId="{ED47FD5D-98AB-4C3A-B54D-D08B3DBE10DA}" destId="{9317F4C4-BCF1-4661-A47A-66AAD6C867DF}" srcOrd="0" destOrd="0" presId="urn:microsoft.com/office/officeart/2005/8/layout/cycle7"/>
    <dgm:cxn modelId="{547E769A-A8A1-4845-9198-E334B5C2669C}" srcId="{EA45C246-E91C-4CAF-AAE7-2ACBD2221B9E}" destId="{30D69804-893F-41CE-A7E1-63C0C48D3369}" srcOrd="0" destOrd="0" parTransId="{709CA084-C470-492F-A200-3D2F0137F23B}" sibTransId="{F30AB75A-187B-4B8B-88BF-4FC535784603}"/>
    <dgm:cxn modelId="{1EEDDD31-5327-4446-A70A-D42F0627B1C6}" type="presOf" srcId="{F30AB75A-187B-4B8B-88BF-4FC535784603}" destId="{F9F6AE5A-BC4D-4702-95A7-C3D8CCC715CA}" srcOrd="1" destOrd="0" presId="urn:microsoft.com/office/officeart/2005/8/layout/cycle7"/>
    <dgm:cxn modelId="{C1E73335-46A6-421B-85A9-8DEB4FCF8BF3}" srcId="{EA45C246-E91C-4CAF-AAE7-2ACBD2221B9E}" destId="{C8B98D32-7D2E-462C-88A7-7844CFA91238}" srcOrd="2" destOrd="0" parTransId="{7D899317-DD64-4FEE-8346-D3AE80508E1E}" sibTransId="{C8A54728-74A9-4016-9406-B866A9F5DEB5}"/>
    <dgm:cxn modelId="{C5E15910-15FF-44F9-A4A8-C288B5D4FC10}" srcId="{EA45C246-E91C-4CAF-AAE7-2ACBD2221B9E}" destId="{685DD397-0D6B-4EEE-9CCE-AA7C8D9DA9C7}" srcOrd="1" destOrd="0" parTransId="{C980F6E2-8347-4D1F-95F0-C958F01E1B60}" sibTransId="{ED47FD5D-98AB-4C3A-B54D-D08B3DBE10DA}"/>
    <dgm:cxn modelId="{B0967B5A-94FD-4DB9-8911-57939F271CFE}" type="presOf" srcId="{F30AB75A-187B-4B8B-88BF-4FC535784603}" destId="{2B6A5F0F-C8AA-4C7D-916C-878959032830}" srcOrd="0" destOrd="0" presId="urn:microsoft.com/office/officeart/2005/8/layout/cycle7"/>
    <dgm:cxn modelId="{8BDA3A81-6597-40B0-94E3-9CFDFD3AE07C}" type="presOf" srcId="{30D69804-893F-41CE-A7E1-63C0C48D3369}" destId="{4E7D3616-0188-4DAF-AE71-B3EBA9F0C188}" srcOrd="0" destOrd="0" presId="urn:microsoft.com/office/officeart/2005/8/layout/cycle7"/>
    <dgm:cxn modelId="{357BFC52-B7DB-4563-AB2D-FCC661502D07}" type="presOf" srcId="{EA45C246-E91C-4CAF-AAE7-2ACBD2221B9E}" destId="{4B8025EB-B2BA-46BD-8C31-7E88C95B88AE}" srcOrd="0" destOrd="0" presId="urn:microsoft.com/office/officeart/2005/8/layout/cycle7"/>
    <dgm:cxn modelId="{6E99626F-BC79-4BB1-AEB8-28FBBCE2EDB1}" type="presOf" srcId="{C8A54728-74A9-4016-9406-B866A9F5DEB5}" destId="{9DD3F21E-C1B5-4117-89B4-55F4071484A6}" srcOrd="1" destOrd="0" presId="urn:microsoft.com/office/officeart/2005/8/layout/cycle7"/>
    <dgm:cxn modelId="{304965F3-F9CA-4DB6-A069-54B884FAA21C}" type="presOf" srcId="{ED47FD5D-98AB-4C3A-B54D-D08B3DBE10DA}" destId="{04F65899-4DC9-4F77-8EDB-D4451BCC886C}" srcOrd="1" destOrd="0" presId="urn:microsoft.com/office/officeart/2005/8/layout/cycle7"/>
    <dgm:cxn modelId="{F1FF0B6C-E462-4EC6-8BBC-47D50F40EC36}" type="presOf" srcId="{C8B98D32-7D2E-462C-88A7-7844CFA91238}" destId="{C5023FD5-9745-4869-94F4-F5D937EB75FD}" srcOrd="0" destOrd="0" presId="urn:microsoft.com/office/officeart/2005/8/layout/cycle7"/>
    <dgm:cxn modelId="{0FE6970F-133A-4E65-A569-3E735C09DACC}" type="presOf" srcId="{C8A54728-74A9-4016-9406-B866A9F5DEB5}" destId="{EEACD70F-244C-4EB8-981A-E7FE9F6D2D67}" srcOrd="0" destOrd="0" presId="urn:microsoft.com/office/officeart/2005/8/layout/cycle7"/>
    <dgm:cxn modelId="{49F5964A-C118-435B-BC21-35B27A5DA686}" type="presOf" srcId="{685DD397-0D6B-4EEE-9CCE-AA7C8D9DA9C7}" destId="{FCCA639C-65C0-4BD8-968E-83031B157E2C}" srcOrd="0" destOrd="0" presId="urn:microsoft.com/office/officeart/2005/8/layout/cycle7"/>
    <dgm:cxn modelId="{F74807C6-6070-4FAA-B5AE-989E0B46A66C}" type="presParOf" srcId="{4B8025EB-B2BA-46BD-8C31-7E88C95B88AE}" destId="{4E7D3616-0188-4DAF-AE71-B3EBA9F0C188}" srcOrd="0" destOrd="0" presId="urn:microsoft.com/office/officeart/2005/8/layout/cycle7"/>
    <dgm:cxn modelId="{6A4C1A80-CE5B-4014-860C-B8B7B141CAAD}" type="presParOf" srcId="{4B8025EB-B2BA-46BD-8C31-7E88C95B88AE}" destId="{2B6A5F0F-C8AA-4C7D-916C-878959032830}" srcOrd="1" destOrd="0" presId="urn:microsoft.com/office/officeart/2005/8/layout/cycle7"/>
    <dgm:cxn modelId="{A0D54707-DD55-4602-9178-7FA235D54773}" type="presParOf" srcId="{2B6A5F0F-C8AA-4C7D-916C-878959032830}" destId="{F9F6AE5A-BC4D-4702-95A7-C3D8CCC715CA}" srcOrd="0" destOrd="0" presId="urn:microsoft.com/office/officeart/2005/8/layout/cycle7"/>
    <dgm:cxn modelId="{AEC7F4E0-9E42-4E88-9569-BBB69C9F8E93}" type="presParOf" srcId="{4B8025EB-B2BA-46BD-8C31-7E88C95B88AE}" destId="{FCCA639C-65C0-4BD8-968E-83031B157E2C}" srcOrd="2" destOrd="0" presId="urn:microsoft.com/office/officeart/2005/8/layout/cycle7"/>
    <dgm:cxn modelId="{92F3C71C-399F-49DE-8A12-AFD21EED7A29}" type="presParOf" srcId="{4B8025EB-B2BA-46BD-8C31-7E88C95B88AE}" destId="{9317F4C4-BCF1-4661-A47A-66AAD6C867DF}" srcOrd="3" destOrd="0" presId="urn:microsoft.com/office/officeart/2005/8/layout/cycle7"/>
    <dgm:cxn modelId="{49F6BA25-AB2F-4C70-86BB-87A383EEC417}" type="presParOf" srcId="{9317F4C4-BCF1-4661-A47A-66AAD6C867DF}" destId="{04F65899-4DC9-4F77-8EDB-D4451BCC886C}" srcOrd="0" destOrd="0" presId="urn:microsoft.com/office/officeart/2005/8/layout/cycle7"/>
    <dgm:cxn modelId="{FFCC17B1-4083-4D9C-BA3E-50E0C7488E71}" type="presParOf" srcId="{4B8025EB-B2BA-46BD-8C31-7E88C95B88AE}" destId="{C5023FD5-9745-4869-94F4-F5D937EB75FD}" srcOrd="4" destOrd="0" presId="urn:microsoft.com/office/officeart/2005/8/layout/cycle7"/>
    <dgm:cxn modelId="{25A5887B-92DB-4173-AA8D-28D7C7AC4B8E}" type="presParOf" srcId="{4B8025EB-B2BA-46BD-8C31-7E88C95B88AE}" destId="{EEACD70F-244C-4EB8-981A-E7FE9F6D2D67}" srcOrd="5" destOrd="0" presId="urn:microsoft.com/office/officeart/2005/8/layout/cycle7"/>
    <dgm:cxn modelId="{C2FF881E-AEB8-45CA-9944-3025A9ABA64C}" type="presParOf" srcId="{EEACD70F-244C-4EB8-981A-E7FE9F6D2D67}" destId="{9DD3F21E-C1B5-4117-89B4-55F4071484A6}" srcOrd="0" destOrd="0" presId="urn:microsoft.com/office/officeart/2005/8/layout/cycle7"/>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11/17/2016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11/17/2016</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58C56BE-8BB6-407E-8350-688456B8984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8D5F2-B277-4E19-9CFC-3420F3F279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3F41C87-7AD9-4845-A077-840E4A0F3F06}" type="datetimeFigureOut">
              <a:rPr lang="en-US" smtClean="0"/>
              <a:pPr/>
              <a:t>11/17/2016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pPr/>
              <a:t>11/17/2016</a:t>
            </a:fld>
            <a:endParaRPr lang="en-US"/>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03F41C87-7AD9-4845-A077-840E4A0F3F06}" type="datetimeFigureOut">
              <a:rPr lang="en-US" smtClean="0"/>
              <a:pPr/>
              <a:t>11/17/2016</a:t>
            </a:fld>
            <a:endParaRPr lang="en-US"/>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03F41C87-7AD9-4845-A077-840E4A0F3F06}" type="datetimeFigureOut">
              <a:rPr lang="en-US" smtClean="0"/>
              <a:pPr/>
              <a:t>11/17/2016</a:t>
            </a:fld>
            <a:endParaRPr lang="en-US"/>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pPr/>
              <a:t>11/17/2016</a:t>
            </a:fld>
            <a:endParaRPr lang="en-US"/>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03F41C87-7AD9-4845-A077-840E4A0F3F06}"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03F41C87-7AD9-4845-A077-840E4A0F3F06}" type="datetimeFigureOut">
              <a:rPr lang="en-US" smtClean="0"/>
              <a:t>11/17/2016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F41C87-7AD9-4845-A077-840E4A0F3F06}"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3F41C87-7AD9-4845-A077-840E4A0F3F06}"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3F41C87-7AD9-4845-A077-840E4A0F3F06}" type="datetimeFigureOut">
              <a:rPr lang="en-US" smtClean="0"/>
              <a:pPr/>
              <a:t>11/17/2016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2A013F82-EE5E-44EE-A61D-E31C6657F26F}"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eeyeon.hahm@ucf.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838200"/>
            <a:ext cx="8915400" cy="2196943"/>
          </a:xfrm>
        </p:spPr>
        <p:txBody>
          <a:bodyPr>
            <a:normAutofit fontScale="90000"/>
          </a:bodyPr>
          <a:lstStyle/>
          <a:p>
            <a:r>
              <a:rPr lang="en-US" dirty="0" smtClean="0"/>
              <a:t>Interrelations </a:t>
            </a:r>
            <a:r>
              <a:rPr lang="en-US" dirty="0"/>
              <a:t>Among Country </a:t>
            </a:r>
            <a:r>
              <a:rPr lang="en-US" dirty="0" smtClean="0"/>
              <a:t>Image,</a:t>
            </a:r>
            <a:r>
              <a:rPr lang="en-US" dirty="0"/>
              <a:t/>
            </a:r>
            <a:br>
              <a:rPr lang="en-US" dirty="0"/>
            </a:br>
            <a:r>
              <a:rPr lang="en-US" dirty="0"/>
              <a:t>Destination </a:t>
            </a:r>
            <a:r>
              <a:rPr lang="en-US" dirty="0" smtClean="0"/>
              <a:t>Image, and Olympic </a:t>
            </a:r>
            <a:r>
              <a:rPr lang="en-US" smtClean="0"/>
              <a:t>Games Image</a:t>
            </a:r>
            <a:endParaRPr lang="en-US" dirty="0"/>
          </a:p>
        </p:txBody>
      </p:sp>
      <p:sp>
        <p:nvSpPr>
          <p:cNvPr id="4" name="Subtitle 3"/>
          <p:cNvSpPr>
            <a:spLocks noGrp="1"/>
          </p:cNvSpPr>
          <p:nvPr>
            <p:ph type="subTitle" idx="1"/>
          </p:nvPr>
        </p:nvSpPr>
        <p:spPr/>
        <p:txBody>
          <a:bodyPr/>
          <a:lstStyle/>
          <a:p>
            <a:endParaRPr lang="it-IT" dirty="0" smtClean="0"/>
          </a:p>
          <a:p>
            <a:pPr algn="r">
              <a:lnSpc>
                <a:spcPct val="50000"/>
              </a:lnSpc>
            </a:pPr>
            <a:r>
              <a:rPr lang="it-IT" dirty="0" smtClean="0"/>
              <a:t>Jeeyeon (</a:t>
            </a:r>
            <a:r>
              <a:rPr lang="it-IT" dirty="0" err="1" smtClean="0"/>
              <a:t>Jeannie</a:t>
            </a:r>
            <a:r>
              <a:rPr lang="it-IT" dirty="0" smtClean="0"/>
              <a:t>) Hahm, </a:t>
            </a:r>
            <a:r>
              <a:rPr lang="it-IT" dirty="0" err="1" smtClean="0"/>
              <a:t>PhD</a:t>
            </a:r>
            <a:r>
              <a:rPr lang="it-IT" dirty="0"/>
              <a:t> </a:t>
            </a:r>
            <a:endParaRPr lang="it-IT" dirty="0" smtClean="0"/>
          </a:p>
          <a:p>
            <a:pPr algn="r">
              <a:lnSpc>
                <a:spcPct val="50000"/>
              </a:lnSpc>
            </a:pPr>
            <a:r>
              <a:rPr lang="it-IT" dirty="0" smtClean="0"/>
              <a:t>(</a:t>
            </a:r>
            <a:r>
              <a:rPr lang="it-IT" dirty="0" smtClean="0">
                <a:hlinkClick r:id="rId2"/>
              </a:rPr>
              <a:t>Jeeyeon.Hahm@ucf.edu</a:t>
            </a:r>
            <a:r>
              <a:rPr lang="it-IT" dirty="0" smtClean="0"/>
              <a:t>)</a:t>
            </a:r>
          </a:p>
          <a:p>
            <a:pPr algn="r"/>
            <a:r>
              <a:rPr lang="it-IT" dirty="0" err="1" smtClean="0"/>
              <a:t>Asli</a:t>
            </a:r>
            <a:r>
              <a:rPr lang="it-IT" dirty="0" smtClean="0"/>
              <a:t> </a:t>
            </a:r>
            <a:r>
              <a:rPr lang="it-IT" dirty="0" err="1" smtClean="0"/>
              <a:t>Tasci</a:t>
            </a:r>
            <a:r>
              <a:rPr lang="it-IT" dirty="0" smtClean="0"/>
              <a:t>, </a:t>
            </a:r>
            <a:r>
              <a:rPr lang="it-IT" dirty="0" err="1" smtClean="0"/>
              <a:t>PhD</a:t>
            </a:r>
            <a:endParaRPr lang="it-IT" dirty="0" smtClean="0"/>
          </a:p>
          <a:p>
            <a:pPr algn="r"/>
            <a:r>
              <a:rPr lang="it-IT" dirty="0" smtClean="0"/>
              <a:t>Deborah </a:t>
            </a:r>
            <a:r>
              <a:rPr lang="it-IT" dirty="0" err="1" smtClean="0"/>
              <a:t>Breiter</a:t>
            </a:r>
            <a:r>
              <a:rPr lang="it-IT" dirty="0" smtClean="0"/>
              <a:t>-Terry, </a:t>
            </a:r>
            <a:r>
              <a:rPr lang="it-IT" dirty="0" err="1" smtClean="0"/>
              <a:t>PhD</a:t>
            </a:r>
            <a:endParaRPr lang="it-IT" dirty="0" smtClean="0"/>
          </a:p>
          <a:p>
            <a:endParaRPr lang="it-IT" dirty="0"/>
          </a:p>
        </p:txBody>
      </p:sp>
      <p:pic>
        <p:nvPicPr>
          <p:cNvPr id="6" name="Picture 5"/>
          <p:cNvPicPr>
            <a:picLocks noChangeAspect="1"/>
          </p:cNvPicPr>
          <p:nvPr/>
        </p:nvPicPr>
        <p:blipFill>
          <a:blip r:embed="rId3"/>
          <a:stretch>
            <a:fillRect/>
          </a:stretch>
        </p:blipFill>
        <p:spPr>
          <a:xfrm>
            <a:off x="3886200" y="5458060"/>
            <a:ext cx="5029200" cy="1169715"/>
          </a:xfrm>
          <a:prstGeom prst="rect">
            <a:avLst/>
          </a:prstGeom>
        </p:spPr>
      </p:pic>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References</a:t>
            </a:r>
            <a:endParaRPr lang="en-US" dirty="0"/>
          </a:p>
        </p:txBody>
      </p:sp>
      <p:sp>
        <p:nvSpPr>
          <p:cNvPr id="8" name="Content Placeholder 7"/>
          <p:cNvSpPr>
            <a:spLocks noGrp="1"/>
          </p:cNvSpPr>
          <p:nvPr>
            <p:ph idx="1"/>
          </p:nvPr>
        </p:nvSpPr>
        <p:spPr>
          <a:xfrm>
            <a:off x="1114424" y="2286000"/>
            <a:ext cx="7610476" cy="4191000"/>
          </a:xfrm>
        </p:spPr>
        <p:txBody>
          <a:bodyPr>
            <a:normAutofit fontScale="25000" lnSpcReduction="20000"/>
          </a:bodyPr>
          <a:lstStyle/>
          <a:p>
            <a:pPr>
              <a:buClr>
                <a:schemeClr val="accent3"/>
              </a:buClr>
            </a:pPr>
            <a:r>
              <a:rPr lang="en-US" sz="3100" dirty="0" smtClean="0"/>
              <a:t>Alvarez, M. D. &amp; </a:t>
            </a:r>
            <a:r>
              <a:rPr lang="en-US" sz="3100" dirty="0" err="1" smtClean="0"/>
              <a:t>Korzay</a:t>
            </a:r>
            <a:r>
              <a:rPr lang="en-US" sz="3100" dirty="0" smtClean="0"/>
              <a:t>, M. (2008). Influence of politics and media in the perceptions of Turkey as a tourism destination. </a:t>
            </a:r>
            <a:r>
              <a:rPr lang="en-US" sz="3100" i="1" dirty="0" smtClean="0"/>
              <a:t>Tourism Review, 63</a:t>
            </a:r>
            <a:r>
              <a:rPr lang="en-US" sz="3100" dirty="0" smtClean="0"/>
              <a:t>(2), 38-46.</a:t>
            </a:r>
          </a:p>
          <a:p>
            <a:pPr>
              <a:buClr>
                <a:schemeClr val="accent3"/>
              </a:buClr>
            </a:pPr>
            <a:r>
              <a:rPr lang="en-US" sz="3100" dirty="0" smtClean="0"/>
              <a:t>Chalip, L., Green, B.C., &amp; Hill, B. (2003). Effects of sport event media on destination image and intention to visit. </a:t>
            </a:r>
            <a:r>
              <a:rPr lang="en-US" sz="3100" i="1" dirty="0" smtClean="0"/>
              <a:t>Journal of Sport Management, 17</a:t>
            </a:r>
            <a:r>
              <a:rPr lang="en-US" sz="3100" dirty="0" smtClean="0"/>
              <a:t>(3), 214-234.</a:t>
            </a:r>
          </a:p>
          <a:p>
            <a:pPr>
              <a:buClr>
                <a:schemeClr val="accent3"/>
              </a:buClr>
            </a:pPr>
            <a:r>
              <a:rPr lang="en-US" sz="3100" dirty="0" smtClean="0"/>
              <a:t>Chalip, L. &amp; </a:t>
            </a:r>
            <a:r>
              <a:rPr lang="en-US" sz="3100" dirty="0" err="1" smtClean="0"/>
              <a:t>McGuirty</a:t>
            </a:r>
            <a:r>
              <a:rPr lang="en-US" sz="3100" dirty="0" smtClean="0"/>
              <a:t>, J. (2004). Building sport events with the host destination. </a:t>
            </a:r>
            <a:r>
              <a:rPr lang="en-US" sz="3100" i="1" dirty="0" smtClean="0"/>
              <a:t>Journal of Sport Tourism, 9</a:t>
            </a:r>
            <a:r>
              <a:rPr lang="en-US" sz="3100" dirty="0" smtClean="0"/>
              <a:t>(3), 267-282.</a:t>
            </a:r>
          </a:p>
          <a:p>
            <a:pPr>
              <a:buClr>
                <a:schemeClr val="accent3"/>
              </a:buClr>
            </a:pPr>
            <a:r>
              <a:rPr lang="en-US" sz="3100" dirty="0" err="1" smtClean="0"/>
              <a:t>Echtner</a:t>
            </a:r>
            <a:r>
              <a:rPr lang="en-US" sz="3100" dirty="0"/>
              <a:t>, C. M</a:t>
            </a:r>
            <a:r>
              <a:rPr lang="en-US" sz="3100" dirty="0" smtClean="0"/>
              <a:t>.</a:t>
            </a:r>
            <a:r>
              <a:rPr lang="en-US" sz="3100" dirty="0"/>
              <a:t> </a:t>
            </a:r>
            <a:r>
              <a:rPr lang="en-US" sz="3100" dirty="0" smtClean="0"/>
              <a:t>(2002). The content of third world tourism marketing: A 4A approach</a:t>
            </a:r>
            <a:r>
              <a:rPr lang="en-US" sz="3100" i="1" dirty="0" smtClean="0"/>
              <a:t>. International Journal of Tourism Research, 4(</a:t>
            </a:r>
            <a:r>
              <a:rPr lang="en-US" sz="3100" dirty="0" smtClean="0"/>
              <a:t>6), 413-434.</a:t>
            </a:r>
            <a:endParaRPr lang="en-US" sz="3100" dirty="0"/>
          </a:p>
          <a:p>
            <a:pPr>
              <a:buClr>
                <a:schemeClr val="accent3"/>
              </a:buClr>
            </a:pPr>
            <a:r>
              <a:rPr lang="en-US" sz="3100" dirty="0" err="1"/>
              <a:t>Jago</a:t>
            </a:r>
            <a:r>
              <a:rPr lang="en-US" sz="3100" dirty="0"/>
              <a:t>, L., Chalip, L., Brown, G., Mules, T., &amp; </a:t>
            </a:r>
            <a:r>
              <a:rPr lang="en-US" sz="3100" dirty="0" err="1"/>
              <a:t>Shameen</a:t>
            </a:r>
            <a:r>
              <a:rPr lang="en-US" sz="3100" dirty="0"/>
              <a:t>, A. (2003). Building events into destination branding: Insights from experts. </a:t>
            </a:r>
            <a:r>
              <a:rPr lang="en-US" sz="3100" i="1" dirty="0"/>
              <a:t>Event Management, 8</a:t>
            </a:r>
            <a:r>
              <a:rPr lang="en-US" sz="3100" dirty="0"/>
              <a:t>(1), 3-14.</a:t>
            </a:r>
          </a:p>
          <a:p>
            <a:pPr>
              <a:buClr>
                <a:schemeClr val="accent3"/>
              </a:buClr>
            </a:pPr>
            <a:r>
              <a:rPr lang="en-US" sz="3100" dirty="0" err="1"/>
              <a:t>Kaplanidou</a:t>
            </a:r>
            <a:r>
              <a:rPr lang="en-US" sz="3100" dirty="0"/>
              <a:t>, K. (2010). Active sport tourists: Sport event image considerations. </a:t>
            </a:r>
            <a:r>
              <a:rPr lang="en-US" sz="3100" i="1" dirty="0"/>
              <a:t>Tourism Analysis, 15</a:t>
            </a:r>
            <a:r>
              <a:rPr lang="en-US" sz="3100" dirty="0"/>
              <a:t>, 381-386.</a:t>
            </a:r>
          </a:p>
          <a:p>
            <a:pPr>
              <a:buClr>
                <a:schemeClr val="accent3"/>
              </a:buClr>
            </a:pPr>
            <a:r>
              <a:rPr lang="en-US" sz="3100" dirty="0" err="1"/>
              <a:t>Kaplanidou</a:t>
            </a:r>
            <a:r>
              <a:rPr lang="en-US" sz="3100" dirty="0"/>
              <a:t>, K. &amp; Vogt, C. (2007). The interrelationship between sport event and destination image and sport tourists’ behaviors. </a:t>
            </a:r>
            <a:r>
              <a:rPr lang="en-US" sz="3100" i="1" dirty="0"/>
              <a:t>Journal of Sport &amp; Tourism, 12</a:t>
            </a:r>
            <a:r>
              <a:rPr lang="en-US" sz="3100" dirty="0"/>
              <a:t>(3-4), 183-206.</a:t>
            </a:r>
          </a:p>
          <a:p>
            <a:pPr>
              <a:buClr>
                <a:schemeClr val="accent3"/>
              </a:buClr>
            </a:pPr>
            <a:r>
              <a:rPr lang="en-US" sz="3100" dirty="0" smtClean="0"/>
              <a:t>Martin, I. M. </a:t>
            </a:r>
            <a:r>
              <a:rPr lang="en-US" sz="3100" dirty="0"/>
              <a:t>&amp; </a:t>
            </a:r>
            <a:r>
              <a:rPr lang="en-US" sz="3100" dirty="0" err="1"/>
              <a:t>Eroglu</a:t>
            </a:r>
            <a:r>
              <a:rPr lang="en-US" sz="3100" dirty="0"/>
              <a:t>, </a:t>
            </a:r>
            <a:r>
              <a:rPr lang="en-US" sz="3100" dirty="0" smtClean="0"/>
              <a:t>S. (1993). Measuring a multi-dimensional contract: Country image. </a:t>
            </a:r>
            <a:r>
              <a:rPr lang="en-US" sz="3100" i="1" dirty="0" smtClean="0"/>
              <a:t>Journal of Business Research,  28</a:t>
            </a:r>
            <a:r>
              <a:rPr lang="en-US" sz="3100" dirty="0" smtClean="0"/>
              <a:t>(3), 191-210.</a:t>
            </a:r>
          </a:p>
          <a:p>
            <a:pPr>
              <a:buClr>
                <a:schemeClr val="accent3"/>
              </a:buClr>
            </a:pPr>
            <a:r>
              <a:rPr lang="en-US" sz="3100" dirty="0" err="1" smtClean="0"/>
              <a:t>Martínez</a:t>
            </a:r>
            <a:r>
              <a:rPr lang="en-US" sz="3100" dirty="0"/>
              <a:t>, S. C., &amp; Alvarez, M. D. (2010). Country Versus Destination Image in a Developing Country. </a:t>
            </a:r>
            <a:r>
              <a:rPr lang="en-US" sz="3100" i="1" dirty="0"/>
              <a:t>Journal of Travel &amp; Tourism Marketing</a:t>
            </a:r>
            <a:r>
              <a:rPr lang="en-US" sz="3100" dirty="0"/>
              <a:t>, </a:t>
            </a:r>
            <a:r>
              <a:rPr lang="en-US" sz="3100" i="1" dirty="0"/>
              <a:t>27</a:t>
            </a:r>
            <a:r>
              <a:rPr lang="en-US" sz="3100" dirty="0"/>
              <a:t>(7), 748–764. </a:t>
            </a:r>
            <a:endParaRPr lang="en-US" sz="3100" dirty="0" smtClean="0"/>
          </a:p>
          <a:p>
            <a:pPr marL="342900" lvl="1" indent="-342900">
              <a:spcBef>
                <a:spcPts val="2000"/>
              </a:spcBef>
              <a:buClr>
                <a:schemeClr val="accent3"/>
              </a:buClr>
            </a:pPr>
            <a:r>
              <a:rPr lang="en-US" sz="3100" dirty="0"/>
              <a:t>Nadeau, J., Heslop, L., O’Reilly, N., &amp; </a:t>
            </a:r>
            <a:r>
              <a:rPr lang="en-US" sz="3100" dirty="0" err="1"/>
              <a:t>Luk</a:t>
            </a:r>
            <a:r>
              <a:rPr lang="en-US" sz="3100" dirty="0"/>
              <a:t>, P. (2008). Destination in a country image context. </a:t>
            </a:r>
            <a:r>
              <a:rPr lang="en-US" sz="3100" i="1" dirty="0"/>
              <a:t>Annals of Tourism Research, 35</a:t>
            </a:r>
            <a:r>
              <a:rPr lang="en-US" sz="3100" dirty="0"/>
              <a:t>(1), 84–106. </a:t>
            </a:r>
            <a:endParaRPr lang="en-US" sz="3100" dirty="0" smtClean="0"/>
          </a:p>
          <a:p>
            <a:pPr marL="342900" lvl="1" indent="-342900">
              <a:spcBef>
                <a:spcPts val="2000"/>
              </a:spcBef>
              <a:buClr>
                <a:schemeClr val="accent3"/>
              </a:buClr>
            </a:pPr>
            <a:r>
              <a:rPr lang="en-US" sz="3100" dirty="0" err="1" smtClean="0"/>
              <a:t>Ozturkmen</a:t>
            </a:r>
            <a:r>
              <a:rPr lang="en-US" sz="3100" dirty="0"/>
              <a:t>, </a:t>
            </a:r>
            <a:r>
              <a:rPr lang="en-US" sz="3100" dirty="0" smtClean="0"/>
              <a:t>A. (2005). Turkish tourism at the door of Europe: Perceptions of image in historical and contemporary perspectives. </a:t>
            </a:r>
            <a:r>
              <a:rPr lang="en-US" sz="3100" i="1" dirty="0" smtClean="0"/>
              <a:t>Middle Eastern Studies, 41</a:t>
            </a:r>
            <a:r>
              <a:rPr lang="en-US" sz="3100" dirty="0" smtClean="0"/>
              <a:t>(4), 605-621.</a:t>
            </a:r>
            <a:endParaRPr lang="en-US" sz="3100" dirty="0"/>
          </a:p>
          <a:p>
            <a:endParaRPr lang="en-US" sz="2500" dirty="0"/>
          </a:p>
        </p:txBody>
      </p:sp>
      <p:pic>
        <p:nvPicPr>
          <p:cNvPr id="9" name="Picture 8"/>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2136989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Background of Study</a:t>
            </a:r>
            <a:endParaRPr lang="en-US" dirty="0"/>
          </a:p>
        </p:txBody>
      </p:sp>
      <p:sp>
        <p:nvSpPr>
          <p:cNvPr id="14" name="Content Placeholder 13"/>
          <p:cNvSpPr>
            <a:spLocks noGrp="1"/>
          </p:cNvSpPr>
          <p:nvPr>
            <p:ph idx="1"/>
          </p:nvPr>
        </p:nvSpPr>
        <p:spPr/>
        <p:txBody>
          <a:bodyPr>
            <a:normAutofit/>
          </a:bodyPr>
          <a:lstStyle/>
          <a:p>
            <a:pPr>
              <a:buClr>
                <a:schemeClr val="accent3"/>
              </a:buClr>
            </a:pPr>
            <a:r>
              <a:rPr lang="en-US" sz="1800" dirty="0" smtClean="0"/>
              <a:t>Sport </a:t>
            </a:r>
            <a:r>
              <a:rPr lang="en-US" sz="1800" dirty="0"/>
              <a:t>events receive increasing attention from destination marketing and management organizations due to their influence on enhancing destination image and the potential behavioral consequence of future visit intentions (</a:t>
            </a:r>
            <a:r>
              <a:rPr lang="en-US" sz="1800" dirty="0" err="1"/>
              <a:t>Chalip</a:t>
            </a:r>
            <a:r>
              <a:rPr lang="en-US" sz="1800" dirty="0"/>
              <a:t>, Green, &amp; Hill, 2003; </a:t>
            </a:r>
            <a:r>
              <a:rPr lang="en-US" sz="1800" dirty="0" err="1"/>
              <a:t>Chalip</a:t>
            </a:r>
            <a:r>
              <a:rPr lang="en-US" sz="1800" dirty="0"/>
              <a:t> &amp; </a:t>
            </a:r>
            <a:r>
              <a:rPr lang="en-US" sz="1800" dirty="0" err="1"/>
              <a:t>McGuirty</a:t>
            </a:r>
            <a:r>
              <a:rPr lang="en-US" sz="1800" dirty="0"/>
              <a:t>, 2004; </a:t>
            </a:r>
            <a:r>
              <a:rPr lang="en-US" sz="1800" dirty="0" err="1"/>
              <a:t>Jago</a:t>
            </a:r>
            <a:r>
              <a:rPr lang="en-US" sz="1800" dirty="0"/>
              <a:t>, </a:t>
            </a:r>
            <a:r>
              <a:rPr lang="en-US" sz="1800" dirty="0" err="1"/>
              <a:t>Chalip</a:t>
            </a:r>
            <a:r>
              <a:rPr lang="en-US" sz="1800" dirty="0"/>
              <a:t>, Brown, Mules, &amp; </a:t>
            </a:r>
            <a:r>
              <a:rPr lang="en-US" sz="1800" dirty="0" err="1"/>
              <a:t>Shameen</a:t>
            </a:r>
            <a:r>
              <a:rPr lang="en-US" sz="1800" dirty="0"/>
              <a:t>, 2003). </a:t>
            </a:r>
            <a:endParaRPr lang="en-US" sz="1800" dirty="0" smtClean="0"/>
          </a:p>
          <a:p>
            <a:pPr>
              <a:buClr>
                <a:schemeClr val="accent3"/>
              </a:buClr>
            </a:pPr>
            <a:r>
              <a:rPr lang="en-US" sz="1800" dirty="0"/>
              <a:t>The goal of this research is to identify the triangular relations among </a:t>
            </a:r>
            <a:r>
              <a:rPr lang="en-US" sz="1800" dirty="0" smtClean="0"/>
              <a:t>country </a:t>
            </a:r>
            <a:r>
              <a:rPr lang="en-US" sz="1800" dirty="0"/>
              <a:t>image, destination image, and mega event image, specifically the Olympic Games image in order to identify the benefactors and beneficiaries in these complex </a:t>
            </a:r>
            <a:r>
              <a:rPr lang="en-US" sz="1800" dirty="0" smtClean="0"/>
              <a:t>relationships.</a:t>
            </a:r>
            <a:endParaRPr lang="en-US" sz="1800" dirty="0"/>
          </a:p>
        </p:txBody>
      </p:sp>
      <p:pic>
        <p:nvPicPr>
          <p:cNvPr id="2" name="Picture 1"/>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Conceptual Framework</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833509808"/>
              </p:ext>
            </p:extLst>
          </p:nvPr>
        </p:nvGraphicFramePr>
        <p:xfrm>
          <a:off x="1186172" y="2638426"/>
          <a:ext cx="3203616"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sz="half" idx="2"/>
          </p:nvPr>
        </p:nvSpPr>
        <p:spPr/>
        <p:txBody>
          <a:bodyPr>
            <a:normAutofit lnSpcReduction="10000"/>
          </a:bodyPr>
          <a:lstStyle/>
          <a:p>
            <a:pPr>
              <a:buClr>
                <a:schemeClr val="accent3"/>
              </a:buClr>
            </a:pPr>
            <a:r>
              <a:rPr lang="en-US" sz="1600" dirty="0"/>
              <a:t>Based on the past literature, mutual relations among all constructs are assumed. </a:t>
            </a:r>
            <a:endParaRPr lang="en-US" sz="1600" dirty="0" smtClean="0"/>
          </a:p>
          <a:p>
            <a:pPr>
              <a:buClr>
                <a:schemeClr val="accent3"/>
              </a:buClr>
            </a:pPr>
            <a:r>
              <a:rPr lang="en-US" sz="1600" dirty="0" smtClean="0"/>
              <a:t>Since </a:t>
            </a:r>
            <a:r>
              <a:rPr lang="en-US" sz="1600" dirty="0"/>
              <a:t>no study has measured all three images together, these assumptions and the strength of the relations among the constructs will be defined in the current study. </a:t>
            </a:r>
            <a:endParaRPr lang="en-US" sz="1600" dirty="0" smtClean="0"/>
          </a:p>
          <a:p>
            <a:pPr>
              <a:buClr>
                <a:schemeClr val="accent3"/>
              </a:buClr>
            </a:pPr>
            <a:r>
              <a:rPr lang="en-US" sz="1600" dirty="0" smtClean="0"/>
              <a:t>This </a:t>
            </a:r>
            <a:r>
              <a:rPr lang="en-US" sz="1600" dirty="0"/>
              <a:t>study will be the first to measure the image of a mega event in different destination image contexts and different country settings. </a:t>
            </a:r>
          </a:p>
          <a:p>
            <a:endParaRPr lang="en-US" dirty="0"/>
          </a:p>
        </p:txBody>
      </p:sp>
      <p:pic>
        <p:nvPicPr>
          <p:cNvPr id="6" name="Picture 5"/>
          <p:cNvPicPr>
            <a:picLocks noChangeAspect="1"/>
          </p:cNvPicPr>
          <p:nvPr/>
        </p:nvPicPr>
        <p:blipFill>
          <a:blip r:embed="rId7"/>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310620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a:xfrm>
            <a:off x="1114424" y="2133600"/>
            <a:ext cx="7610476" cy="4419600"/>
          </a:xfrm>
        </p:spPr>
        <p:txBody>
          <a:bodyPr>
            <a:normAutofit fontScale="62500" lnSpcReduction="20000"/>
          </a:bodyPr>
          <a:lstStyle/>
          <a:p>
            <a:pPr>
              <a:buClr>
                <a:schemeClr val="accent3"/>
              </a:buClr>
            </a:pPr>
            <a:r>
              <a:rPr lang="en-US" dirty="0" smtClean="0"/>
              <a:t>Country image and destination image are thought to be interrelated, due to the influence of the former on the perceptions of products of that country, including tourism products</a:t>
            </a:r>
          </a:p>
          <a:p>
            <a:pPr>
              <a:buClr>
                <a:schemeClr val="accent3"/>
              </a:buClr>
            </a:pPr>
            <a:r>
              <a:rPr lang="en-US" dirty="0" smtClean="0"/>
              <a:t>Although there are negative perceptions of a country (especially developing nations) from an economic, political, and social perspective (i.e., country image), the country may be positively perceived from a tourism point of view (i.e., destination image) </a:t>
            </a:r>
          </a:p>
          <a:p>
            <a:pPr>
              <a:buClr>
                <a:schemeClr val="accent3"/>
              </a:buClr>
            </a:pPr>
            <a:r>
              <a:rPr lang="en-US" dirty="0" smtClean="0"/>
              <a:t>Strong image of a destination may influence a sport tourist’s decision to attend an event</a:t>
            </a:r>
          </a:p>
          <a:p>
            <a:pPr>
              <a:buClr>
                <a:schemeClr val="accent3"/>
              </a:buClr>
            </a:pPr>
            <a:r>
              <a:rPr lang="en-US" dirty="0" smtClean="0"/>
              <a:t>A successful mega event, such as the Olympic Games may in turn contribute to the image improvement of a destination</a:t>
            </a:r>
          </a:p>
          <a:p>
            <a:pPr>
              <a:buClr>
                <a:schemeClr val="accent3"/>
              </a:buClr>
            </a:pPr>
            <a:r>
              <a:rPr lang="en-US" dirty="0" smtClean="0"/>
              <a:t>Sport event image in relation to destination image is postulated to involve cognitive and affective perceptions related to emotional, organizational, environmental, physical, and social aspects that are permeated by common and unique attributes</a:t>
            </a:r>
          </a:p>
          <a:p>
            <a:pPr>
              <a:buClr>
                <a:schemeClr val="accent3"/>
              </a:buClr>
            </a:pPr>
            <a:r>
              <a:rPr lang="en-US" dirty="0" smtClean="0"/>
              <a:t>No previous studies examined whether the general country of origin image or the destination image is a more relevant construct to measure in the context of a popular and well-established mega event </a:t>
            </a:r>
          </a:p>
          <a:p>
            <a:pPr marL="349250" lvl="1" indent="0" algn="r">
              <a:buClr>
                <a:schemeClr val="accent3"/>
              </a:buClr>
              <a:buNone/>
            </a:pPr>
            <a:r>
              <a:rPr lang="en-US" dirty="0"/>
              <a:t>Alvarez &amp; </a:t>
            </a:r>
            <a:r>
              <a:rPr lang="en-US" dirty="0" err="1"/>
              <a:t>Korzay</a:t>
            </a:r>
            <a:r>
              <a:rPr lang="en-US" dirty="0"/>
              <a:t>, 2008; </a:t>
            </a:r>
            <a:r>
              <a:rPr lang="en-US" dirty="0" err="1"/>
              <a:t>Echtner</a:t>
            </a:r>
            <a:r>
              <a:rPr lang="en-US" dirty="0"/>
              <a:t>, 2002; </a:t>
            </a:r>
            <a:r>
              <a:rPr lang="en-US" dirty="0" err="1"/>
              <a:t>Kaplanidou</a:t>
            </a:r>
            <a:r>
              <a:rPr lang="en-US" dirty="0"/>
              <a:t>, 2010; </a:t>
            </a:r>
            <a:r>
              <a:rPr lang="en-US" dirty="0" err="1"/>
              <a:t>Kaplanidou</a:t>
            </a:r>
            <a:r>
              <a:rPr lang="en-US" dirty="0"/>
              <a:t> &amp; Vogt, </a:t>
            </a:r>
            <a:r>
              <a:rPr lang="en-US" dirty="0" smtClean="0"/>
              <a:t>2007;</a:t>
            </a:r>
            <a:endParaRPr lang="en-US" dirty="0"/>
          </a:p>
          <a:p>
            <a:pPr marL="349250" lvl="1" indent="0" algn="r">
              <a:buClr>
                <a:schemeClr val="accent3"/>
              </a:buClr>
              <a:buNone/>
            </a:pPr>
            <a:r>
              <a:rPr lang="en-US" dirty="0" smtClean="0"/>
              <a:t>Martin </a:t>
            </a:r>
            <a:r>
              <a:rPr lang="en-US" dirty="0"/>
              <a:t>&amp; </a:t>
            </a:r>
            <a:r>
              <a:rPr lang="en-US" dirty="0" err="1"/>
              <a:t>Eroglu</a:t>
            </a:r>
            <a:r>
              <a:rPr lang="en-US" dirty="0"/>
              <a:t>, 1993; </a:t>
            </a:r>
            <a:r>
              <a:rPr lang="en-US" dirty="0" smtClean="0"/>
              <a:t>Nadeau, Heslop</a:t>
            </a:r>
            <a:r>
              <a:rPr lang="en-US" dirty="0"/>
              <a:t>, </a:t>
            </a:r>
            <a:r>
              <a:rPr lang="en-US" dirty="0" smtClean="0"/>
              <a:t>O’Reilly, </a:t>
            </a:r>
            <a:r>
              <a:rPr lang="en-US" dirty="0"/>
              <a:t>&amp; </a:t>
            </a:r>
            <a:r>
              <a:rPr lang="en-US" dirty="0" err="1" smtClean="0"/>
              <a:t>Luk</a:t>
            </a:r>
            <a:r>
              <a:rPr lang="en-US" dirty="0" smtClean="0"/>
              <a:t>, 2008; </a:t>
            </a:r>
            <a:r>
              <a:rPr lang="en-US" dirty="0" err="1"/>
              <a:t>Ozturkmen</a:t>
            </a:r>
            <a:r>
              <a:rPr lang="en-US" dirty="0"/>
              <a:t>, </a:t>
            </a:r>
            <a:r>
              <a:rPr lang="en-US" dirty="0" smtClean="0"/>
              <a:t>2005</a:t>
            </a:r>
            <a:endParaRPr lang="en-US" dirty="0"/>
          </a:p>
        </p:txBody>
      </p:sp>
      <p:pic>
        <p:nvPicPr>
          <p:cNvPr id="4" name="Picture 3"/>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420698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a:t>
            </a:r>
            <a:br>
              <a:rPr lang="en-US" dirty="0" smtClean="0"/>
            </a:br>
            <a:r>
              <a:rPr lang="en-US" dirty="0" smtClean="0"/>
              <a:t>Survey Instrument</a:t>
            </a:r>
            <a:endParaRPr lang="en-US" dirty="0"/>
          </a:p>
        </p:txBody>
      </p:sp>
      <p:sp>
        <p:nvSpPr>
          <p:cNvPr id="3" name="Content Placeholder 2"/>
          <p:cNvSpPr>
            <a:spLocks noGrp="1"/>
          </p:cNvSpPr>
          <p:nvPr>
            <p:ph idx="1"/>
          </p:nvPr>
        </p:nvSpPr>
        <p:spPr/>
        <p:txBody>
          <a:bodyPr>
            <a:normAutofit fontScale="85000" lnSpcReduction="20000"/>
          </a:bodyPr>
          <a:lstStyle/>
          <a:p>
            <a:pPr>
              <a:buClr>
                <a:schemeClr val="accent3"/>
              </a:buClr>
            </a:pPr>
            <a:r>
              <a:rPr lang="en-US" dirty="0" smtClean="0"/>
              <a:t>7-point Likert scales (1 = Extremely Poor, 7 = Excellent) to measure:</a:t>
            </a:r>
          </a:p>
          <a:p>
            <a:pPr lvl="1">
              <a:buClrTx/>
            </a:pPr>
            <a:r>
              <a:rPr lang="en-US" dirty="0" smtClean="0"/>
              <a:t>Country Image (9 items)</a:t>
            </a:r>
          </a:p>
          <a:p>
            <a:pPr lvl="1">
              <a:buClrTx/>
            </a:pPr>
            <a:r>
              <a:rPr lang="en-US" dirty="0" smtClean="0"/>
              <a:t>Destination Image (13 items)</a:t>
            </a:r>
          </a:p>
          <a:p>
            <a:pPr lvl="1">
              <a:buClrTx/>
            </a:pPr>
            <a:r>
              <a:rPr lang="en-US" dirty="0" smtClean="0"/>
              <a:t>Olympic Games Image (10 items)</a:t>
            </a:r>
          </a:p>
          <a:p>
            <a:pPr>
              <a:buClr>
                <a:schemeClr val="accent3"/>
              </a:buClr>
            </a:pPr>
            <a:r>
              <a:rPr lang="en-US" dirty="0" smtClean="0"/>
              <a:t>7-point Likert scales (1 = Extremely Unimportant, 7 = Extremely Important) to measure:</a:t>
            </a:r>
          </a:p>
          <a:p>
            <a:pPr lvl="1">
              <a:buClrTx/>
            </a:pPr>
            <a:r>
              <a:rPr lang="en-US" dirty="0" smtClean="0"/>
              <a:t>Importance of Information Sources for Destination Image (6 items)</a:t>
            </a:r>
          </a:p>
          <a:p>
            <a:pPr lvl="1">
              <a:buClrTx/>
            </a:pPr>
            <a:r>
              <a:rPr lang="en-US" dirty="0" smtClean="0"/>
              <a:t>Importance of Information Sources for Olympic Games Image (6 items)</a:t>
            </a:r>
          </a:p>
          <a:p>
            <a:pPr>
              <a:buClr>
                <a:schemeClr val="accent3"/>
              </a:buClr>
            </a:pPr>
            <a:r>
              <a:rPr lang="en-US" dirty="0" smtClean="0"/>
              <a:t>Past Experience with the Country and the Olympic Games</a:t>
            </a:r>
          </a:p>
          <a:p>
            <a:pPr>
              <a:buClr>
                <a:schemeClr val="accent3"/>
              </a:buClr>
            </a:pPr>
            <a:r>
              <a:rPr lang="en-US" dirty="0" smtClean="0"/>
              <a:t>Familiarity with and Interest in the Olympic Games</a:t>
            </a:r>
          </a:p>
          <a:p>
            <a:pPr>
              <a:buClr>
                <a:schemeClr val="accent3"/>
              </a:buClr>
            </a:pPr>
            <a:r>
              <a:rPr lang="en-US" dirty="0" smtClean="0"/>
              <a:t>Sociodemographic Questions</a:t>
            </a:r>
            <a:endParaRPr lang="en-US" dirty="0"/>
          </a:p>
        </p:txBody>
      </p:sp>
      <p:pic>
        <p:nvPicPr>
          <p:cNvPr id="4" name="Picture 3"/>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323214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a:t>
            </a:r>
            <a:br>
              <a:rPr lang="en-US" dirty="0" smtClean="0"/>
            </a:br>
            <a:r>
              <a:rPr lang="en-US" dirty="0" smtClean="0"/>
              <a:t>Sampling Frame &amp; Data Collection</a:t>
            </a:r>
            <a:endParaRPr lang="en-US" dirty="0"/>
          </a:p>
        </p:txBody>
      </p:sp>
      <p:sp>
        <p:nvSpPr>
          <p:cNvPr id="3" name="Content Placeholder 2"/>
          <p:cNvSpPr>
            <a:spLocks noGrp="1"/>
          </p:cNvSpPr>
          <p:nvPr>
            <p:ph idx="1"/>
          </p:nvPr>
        </p:nvSpPr>
        <p:spPr>
          <a:xfrm>
            <a:off x="1114424" y="2286000"/>
            <a:ext cx="7610476" cy="4267200"/>
          </a:xfrm>
        </p:spPr>
        <p:txBody>
          <a:bodyPr>
            <a:normAutofit fontScale="77500" lnSpcReduction="20000"/>
          </a:bodyPr>
          <a:lstStyle/>
          <a:p>
            <a:pPr>
              <a:buClr>
                <a:schemeClr val="accent3"/>
              </a:buClr>
            </a:pPr>
            <a:r>
              <a:rPr lang="en-US" dirty="0" smtClean="0"/>
              <a:t>Quasi-experimental study design</a:t>
            </a:r>
          </a:p>
          <a:p>
            <a:pPr>
              <a:buClr>
                <a:schemeClr val="accent3"/>
              </a:buClr>
            </a:pPr>
            <a:r>
              <a:rPr lang="en-US" dirty="0" smtClean="0"/>
              <a:t>Four groups of different countries that hosted the Olympic Games in recent years:</a:t>
            </a:r>
          </a:p>
          <a:p>
            <a:pPr lvl="1">
              <a:buClrTx/>
            </a:pPr>
            <a:r>
              <a:rPr lang="en-US" dirty="0" smtClean="0"/>
              <a:t>Greece (motherland of the Olympic Games)</a:t>
            </a:r>
          </a:p>
          <a:p>
            <a:pPr lvl="1">
              <a:buClrTx/>
            </a:pPr>
            <a:r>
              <a:rPr lang="en-US" dirty="0" smtClean="0"/>
              <a:t>Brazil </a:t>
            </a:r>
          </a:p>
          <a:p>
            <a:pPr lvl="1">
              <a:buClrTx/>
            </a:pPr>
            <a:r>
              <a:rPr lang="en-US" dirty="0" smtClean="0"/>
              <a:t>Russia</a:t>
            </a:r>
          </a:p>
          <a:p>
            <a:pPr lvl="1">
              <a:buClrTx/>
            </a:pPr>
            <a:r>
              <a:rPr lang="en-US" dirty="0" smtClean="0"/>
              <a:t>England</a:t>
            </a:r>
          </a:p>
          <a:p>
            <a:pPr>
              <a:buClr>
                <a:schemeClr val="accent3"/>
              </a:buClr>
            </a:pPr>
            <a:r>
              <a:rPr lang="en-US" dirty="0" smtClean="0"/>
              <a:t>Online data collection</a:t>
            </a:r>
          </a:p>
          <a:p>
            <a:pPr lvl="1">
              <a:buClrTx/>
            </a:pPr>
            <a:r>
              <a:rPr lang="en-US" dirty="0" smtClean="0"/>
              <a:t>Amazon’s Mechanical Turk</a:t>
            </a:r>
          </a:p>
          <a:p>
            <a:pPr lvl="1">
              <a:buClrTx/>
            </a:pPr>
            <a:r>
              <a:rPr lang="en-US" dirty="0" smtClean="0"/>
              <a:t>Participants that consented to the survey were randomly assigned to one of the four groups</a:t>
            </a:r>
          </a:p>
          <a:p>
            <a:pPr>
              <a:buClr>
                <a:schemeClr val="accent3"/>
              </a:buClr>
            </a:pPr>
            <a:r>
              <a:rPr lang="en-US" dirty="0" smtClean="0"/>
              <a:t>390 usable samples (out of a total of 422 collected)</a:t>
            </a:r>
          </a:p>
          <a:p>
            <a:pPr>
              <a:buClr>
                <a:schemeClr val="accent3"/>
              </a:buClr>
            </a:pPr>
            <a:r>
              <a:rPr lang="en-US" dirty="0" smtClean="0"/>
              <a:t>Data Analysis: Descriptive statistics, frequencies, chi-square test, correlations, t-tests, and ANOVA</a:t>
            </a:r>
          </a:p>
        </p:txBody>
      </p:sp>
      <p:pic>
        <p:nvPicPr>
          <p:cNvPr id="4" name="Picture 3"/>
          <p:cNvPicPr>
            <a:picLocks noChangeAspect="1"/>
          </p:cNvPicPr>
          <p:nvPr/>
        </p:nvPicPr>
        <p:blipFill>
          <a:blip r:embed="rId2"/>
          <a:stretch>
            <a:fillRect/>
          </a:stretch>
        </p:blipFill>
        <p:spPr>
          <a:xfrm>
            <a:off x="8001000" y="1066800"/>
            <a:ext cx="976983" cy="990599"/>
          </a:xfrm>
          <a:prstGeom prst="rect">
            <a:avLst/>
          </a:prstGeom>
        </p:spPr>
      </p:pic>
    </p:spTree>
    <p:extLst>
      <p:ext uri="{BB962C8B-B14F-4D97-AF65-F5344CB8AC3E}">
        <p14:creationId xmlns:p14="http://schemas.microsoft.com/office/powerpoint/2010/main" val="251155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a:t>
            </a:r>
            <a:endParaRPr lang="en-US" dirty="0"/>
          </a:p>
        </p:txBody>
      </p:sp>
      <p:sp>
        <p:nvSpPr>
          <p:cNvPr id="3" name="Content Placeholder 2"/>
          <p:cNvSpPr>
            <a:spLocks noGrp="1"/>
          </p:cNvSpPr>
          <p:nvPr>
            <p:ph sz="half" idx="1"/>
          </p:nvPr>
        </p:nvSpPr>
        <p:spPr>
          <a:xfrm>
            <a:off x="1117600" y="2286000"/>
            <a:ext cx="3566160" cy="4267200"/>
          </a:xfrm>
        </p:spPr>
        <p:txBody>
          <a:bodyPr>
            <a:normAutofit fontScale="55000" lnSpcReduction="20000"/>
          </a:bodyPr>
          <a:lstStyle/>
          <a:p>
            <a:pPr>
              <a:buClr>
                <a:schemeClr val="accent3"/>
              </a:buClr>
            </a:pPr>
            <a:r>
              <a:rPr lang="en-US" sz="3100" dirty="0" smtClean="0"/>
              <a:t>Past Experience and Interest</a:t>
            </a:r>
          </a:p>
          <a:p>
            <a:pPr lvl="1">
              <a:buClrTx/>
            </a:pPr>
            <a:r>
              <a:rPr lang="en-US" sz="2500" dirty="0" smtClean="0"/>
              <a:t>Small percentage have attended the Games before (2-8%)</a:t>
            </a:r>
          </a:p>
          <a:p>
            <a:pPr lvl="1">
              <a:buClrTx/>
            </a:pPr>
            <a:r>
              <a:rPr lang="en-US" sz="2500" dirty="0" smtClean="0"/>
              <a:t>Less than a quarter are interested in attending (18-25%)</a:t>
            </a:r>
          </a:p>
          <a:p>
            <a:pPr lvl="1">
              <a:buClrTx/>
            </a:pPr>
            <a:r>
              <a:rPr lang="en-US" sz="2500" dirty="0" smtClean="0"/>
              <a:t>Majority follow the Games on media (60-71%)</a:t>
            </a:r>
          </a:p>
          <a:p>
            <a:pPr lvl="1">
              <a:buClrTx/>
            </a:pPr>
            <a:r>
              <a:rPr lang="en-US" sz="2500" dirty="0" smtClean="0"/>
              <a:t>Some are familiar with the Games but not follow (30-39%)</a:t>
            </a:r>
          </a:p>
          <a:p>
            <a:pPr lvl="1">
              <a:buClrTx/>
            </a:pPr>
            <a:r>
              <a:rPr lang="en-US" sz="2500" dirty="0" smtClean="0"/>
              <a:t>Small percentage are not interested at all (0-6%)</a:t>
            </a:r>
          </a:p>
          <a:p>
            <a:pPr lvl="1">
              <a:buClrTx/>
            </a:pPr>
            <a:r>
              <a:rPr lang="en-US" sz="2500" dirty="0" smtClean="0"/>
              <a:t>The #1 country that comes to mind when thinking of the Games are:</a:t>
            </a:r>
          </a:p>
          <a:p>
            <a:pPr lvl="2">
              <a:buClrTx/>
              <a:buFont typeface="+mj-lt"/>
              <a:buAutoNum type="arabicPeriod"/>
            </a:pPr>
            <a:r>
              <a:rPr lang="en-US" sz="2200" dirty="0" smtClean="0"/>
              <a:t>USA </a:t>
            </a:r>
          </a:p>
          <a:p>
            <a:pPr lvl="2">
              <a:buClrTx/>
              <a:buFont typeface="+mj-lt"/>
              <a:buAutoNum type="arabicPeriod"/>
            </a:pPr>
            <a:r>
              <a:rPr lang="en-US" sz="2200" dirty="0" smtClean="0"/>
              <a:t>Greece		</a:t>
            </a:r>
          </a:p>
          <a:p>
            <a:pPr lvl="2">
              <a:buClrTx/>
              <a:buFont typeface="+mj-lt"/>
              <a:buAutoNum type="arabicPeriod"/>
            </a:pPr>
            <a:r>
              <a:rPr lang="en-US" sz="2200" dirty="0" smtClean="0"/>
              <a:t>Brazil</a:t>
            </a:r>
          </a:p>
        </p:txBody>
      </p:sp>
      <p:sp>
        <p:nvSpPr>
          <p:cNvPr id="4" name="Content Placeholder 3"/>
          <p:cNvSpPr>
            <a:spLocks noGrp="1"/>
          </p:cNvSpPr>
          <p:nvPr>
            <p:ph sz="half" idx="2"/>
          </p:nvPr>
        </p:nvSpPr>
        <p:spPr>
          <a:xfrm>
            <a:off x="5147534" y="2286000"/>
            <a:ext cx="3566160" cy="3990975"/>
          </a:xfrm>
        </p:spPr>
        <p:txBody>
          <a:bodyPr>
            <a:normAutofit fontScale="55000" lnSpcReduction="20000"/>
          </a:bodyPr>
          <a:lstStyle/>
          <a:p>
            <a:pPr>
              <a:buClr>
                <a:schemeClr val="accent3"/>
              </a:buClr>
            </a:pPr>
            <a:r>
              <a:rPr lang="en-US" sz="3100" dirty="0" smtClean="0"/>
              <a:t>Important Information Sources</a:t>
            </a:r>
          </a:p>
          <a:p>
            <a:pPr lvl="1">
              <a:buClrTx/>
            </a:pPr>
            <a:r>
              <a:rPr lang="en-US" sz="2500" dirty="0" smtClean="0"/>
              <a:t>Majority had no prior visit to the countries (lowest rated)</a:t>
            </a:r>
          </a:p>
          <a:p>
            <a:pPr lvl="1">
              <a:buClrTx/>
            </a:pPr>
            <a:r>
              <a:rPr lang="en-US" sz="2500" dirty="0" smtClean="0"/>
              <a:t>For England and Greece, word-of-mouth was rated highest</a:t>
            </a:r>
          </a:p>
          <a:p>
            <a:pPr lvl="1">
              <a:buClrTx/>
            </a:pPr>
            <a:r>
              <a:rPr lang="en-US" sz="2500" dirty="0" smtClean="0"/>
              <a:t>For Brazil and Russia, printed or online news media was rated highest</a:t>
            </a:r>
          </a:p>
          <a:p>
            <a:pPr lvl="1">
              <a:buClrTx/>
            </a:pPr>
            <a:r>
              <a:rPr lang="en-US" sz="2500" dirty="0" smtClean="0"/>
              <a:t>On average, TV programs and printed/online news media were top rated information courses in all groups</a:t>
            </a:r>
          </a:p>
        </p:txBody>
      </p:sp>
      <p:pic>
        <p:nvPicPr>
          <p:cNvPr id="8" name="Picture 7"/>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301953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 (cont.)</a:t>
            </a:r>
            <a:endParaRPr lang="en-US" dirty="0"/>
          </a:p>
        </p:txBody>
      </p:sp>
      <p:sp>
        <p:nvSpPr>
          <p:cNvPr id="5" name="Text Placeholder 4"/>
          <p:cNvSpPr>
            <a:spLocks noGrp="1"/>
          </p:cNvSpPr>
          <p:nvPr>
            <p:ph type="body" idx="1"/>
          </p:nvPr>
        </p:nvSpPr>
        <p:spPr>
          <a:xfrm>
            <a:off x="1143000" y="2133600"/>
            <a:ext cx="3566160" cy="609600"/>
          </a:xfrm>
        </p:spPr>
        <p:txBody>
          <a:bodyPr/>
          <a:lstStyle/>
          <a:p>
            <a:r>
              <a:rPr lang="en-US" dirty="0" smtClean="0"/>
              <a:t>Country Image</a:t>
            </a:r>
            <a:endParaRPr lang="en-US" dirty="0"/>
          </a:p>
        </p:txBody>
      </p:sp>
      <p:sp>
        <p:nvSpPr>
          <p:cNvPr id="6" name="Content Placeholder 5"/>
          <p:cNvSpPr>
            <a:spLocks noGrp="1"/>
          </p:cNvSpPr>
          <p:nvPr>
            <p:ph sz="half" idx="2"/>
          </p:nvPr>
        </p:nvSpPr>
        <p:spPr>
          <a:xfrm>
            <a:off x="1143000" y="2971800"/>
            <a:ext cx="3566160" cy="3487271"/>
          </a:xfrm>
        </p:spPr>
        <p:txBody>
          <a:bodyPr>
            <a:noAutofit/>
          </a:bodyPr>
          <a:lstStyle/>
          <a:p>
            <a:pPr>
              <a:spcBef>
                <a:spcPts val="1200"/>
              </a:spcBef>
              <a:buClr>
                <a:schemeClr val="accent3"/>
              </a:buClr>
            </a:pPr>
            <a:r>
              <a:rPr lang="en-US" sz="1300" dirty="0" smtClean="0"/>
              <a:t>England rated highest on country image on all of the items</a:t>
            </a:r>
          </a:p>
          <a:p>
            <a:pPr>
              <a:spcBef>
                <a:spcPts val="1200"/>
              </a:spcBef>
              <a:buClr>
                <a:schemeClr val="accent3"/>
              </a:buClr>
            </a:pPr>
            <a:r>
              <a:rPr lang="en-US" sz="1300" dirty="0" smtClean="0"/>
              <a:t>Overall, Brazil rated the lowest</a:t>
            </a:r>
          </a:p>
          <a:p>
            <a:pPr>
              <a:spcBef>
                <a:spcPts val="1200"/>
              </a:spcBef>
              <a:buClr>
                <a:schemeClr val="accent3"/>
              </a:buClr>
            </a:pPr>
            <a:r>
              <a:rPr lang="en-US" sz="1300" dirty="0" smtClean="0"/>
              <a:t>England and Greece rated top on </a:t>
            </a:r>
          </a:p>
          <a:p>
            <a:pPr lvl="1">
              <a:spcBef>
                <a:spcPts val="1200"/>
              </a:spcBef>
              <a:buClrTx/>
            </a:pPr>
            <a:r>
              <a:rPr lang="en-US" sz="1200" dirty="0" smtClean="0"/>
              <a:t>“standard of living (5.72 and 4.47)”</a:t>
            </a:r>
          </a:p>
          <a:p>
            <a:pPr lvl="1">
              <a:spcBef>
                <a:spcPts val="1200"/>
              </a:spcBef>
              <a:buClrTx/>
            </a:pPr>
            <a:r>
              <a:rPr lang="en-US" sz="1200" dirty="0" smtClean="0"/>
              <a:t>“attention to societal well-being (5.70 and 4.54)”</a:t>
            </a:r>
          </a:p>
          <a:p>
            <a:pPr>
              <a:spcBef>
                <a:spcPts val="1200"/>
              </a:spcBef>
              <a:buClr>
                <a:schemeClr val="accent3"/>
              </a:buClr>
            </a:pPr>
            <a:r>
              <a:rPr lang="en-US" sz="1300" dirty="0" smtClean="0"/>
              <a:t>Brazil rated highest on “diversity of cultural make up (4.58)” but lowest on “education system” and “political stability”</a:t>
            </a:r>
          </a:p>
          <a:p>
            <a:pPr>
              <a:spcBef>
                <a:spcPts val="1200"/>
              </a:spcBef>
              <a:buClr>
                <a:schemeClr val="accent3"/>
              </a:buClr>
            </a:pPr>
            <a:r>
              <a:rPr lang="en-US" sz="1300" dirty="0" smtClean="0"/>
              <a:t>Russia rated top on “technological development (4.13)” but lowest on “diversity of cultural make up”</a:t>
            </a:r>
          </a:p>
        </p:txBody>
      </p:sp>
      <p:sp>
        <p:nvSpPr>
          <p:cNvPr id="8" name="Text Placeholder 7"/>
          <p:cNvSpPr>
            <a:spLocks noGrp="1"/>
          </p:cNvSpPr>
          <p:nvPr>
            <p:ph type="body" sz="quarter" idx="3"/>
          </p:nvPr>
        </p:nvSpPr>
        <p:spPr>
          <a:xfrm>
            <a:off x="5181600" y="2133601"/>
            <a:ext cx="3566160" cy="609600"/>
          </a:xfrm>
        </p:spPr>
        <p:txBody>
          <a:bodyPr/>
          <a:lstStyle/>
          <a:p>
            <a:r>
              <a:rPr lang="en-US" dirty="0" smtClean="0"/>
              <a:t>Destination Image</a:t>
            </a:r>
            <a:endParaRPr lang="en-US" dirty="0"/>
          </a:p>
        </p:txBody>
      </p:sp>
      <p:sp>
        <p:nvSpPr>
          <p:cNvPr id="7" name="Content Placeholder 6"/>
          <p:cNvSpPr>
            <a:spLocks noGrp="1"/>
          </p:cNvSpPr>
          <p:nvPr>
            <p:ph sz="quarter" idx="4"/>
          </p:nvPr>
        </p:nvSpPr>
        <p:spPr>
          <a:xfrm>
            <a:off x="5181600" y="2971800"/>
            <a:ext cx="3566160" cy="3657600"/>
          </a:xfrm>
        </p:spPr>
        <p:txBody>
          <a:bodyPr>
            <a:noAutofit/>
          </a:bodyPr>
          <a:lstStyle/>
          <a:p>
            <a:pPr>
              <a:spcBef>
                <a:spcPts val="1200"/>
              </a:spcBef>
              <a:buClr>
                <a:schemeClr val="accent3"/>
              </a:buClr>
            </a:pPr>
            <a:r>
              <a:rPr lang="en-US" sz="1300" dirty="0" smtClean="0"/>
              <a:t>Overall, Greece rated the highest </a:t>
            </a:r>
          </a:p>
          <a:p>
            <a:pPr>
              <a:spcBef>
                <a:spcPts val="1200"/>
              </a:spcBef>
              <a:buClr>
                <a:schemeClr val="accent3"/>
              </a:buClr>
            </a:pPr>
            <a:r>
              <a:rPr lang="en-US" sz="1300" dirty="0" smtClean="0"/>
              <a:t>In general, Greece and Brazil rated better on destination image than country image</a:t>
            </a:r>
          </a:p>
          <a:p>
            <a:pPr>
              <a:spcBef>
                <a:spcPts val="1200"/>
              </a:spcBef>
              <a:buClr>
                <a:schemeClr val="accent3"/>
              </a:buClr>
            </a:pPr>
            <a:r>
              <a:rPr lang="en-US" sz="1300" dirty="0" smtClean="0"/>
              <a:t>England rated highest on “amount of cultural/heritage attractions (6.06)”</a:t>
            </a:r>
          </a:p>
          <a:p>
            <a:pPr>
              <a:spcBef>
                <a:spcPts val="1200"/>
              </a:spcBef>
              <a:buClr>
                <a:schemeClr val="accent3"/>
              </a:buClr>
            </a:pPr>
            <a:r>
              <a:rPr lang="en-US" sz="1300" dirty="0" smtClean="0"/>
              <a:t>England lost its top rating on most items of destination image</a:t>
            </a:r>
          </a:p>
          <a:p>
            <a:pPr>
              <a:spcBef>
                <a:spcPts val="1200"/>
              </a:spcBef>
              <a:buClr>
                <a:schemeClr val="accent3"/>
              </a:buClr>
            </a:pPr>
            <a:r>
              <a:rPr lang="en-US" sz="1300" dirty="0" smtClean="0"/>
              <a:t>Greece and Brazil rated highest on “scenic beauty (6.06 and 5.88)”</a:t>
            </a:r>
          </a:p>
          <a:p>
            <a:pPr>
              <a:spcBef>
                <a:spcPts val="1200"/>
              </a:spcBef>
              <a:buClr>
                <a:schemeClr val="accent3"/>
              </a:buClr>
            </a:pPr>
            <a:r>
              <a:rPr lang="en-US" sz="1300" dirty="0" smtClean="0"/>
              <a:t>Russia rated highest on “uniqueness of culture/customs (5.22)”</a:t>
            </a:r>
          </a:p>
          <a:p>
            <a:pPr>
              <a:spcBef>
                <a:spcPts val="1200"/>
              </a:spcBef>
              <a:buClr>
                <a:schemeClr val="accent3"/>
              </a:buClr>
            </a:pPr>
            <a:r>
              <a:rPr lang="en-US" sz="1300" dirty="0" smtClean="0"/>
              <a:t>In general, Russia was the lowest rated destination </a:t>
            </a:r>
          </a:p>
        </p:txBody>
      </p:sp>
      <p:pic>
        <p:nvPicPr>
          <p:cNvPr id="12" name="Picture 11"/>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244686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Results (cont.)</a:t>
            </a:r>
            <a:endParaRPr lang="en-US" dirty="0"/>
          </a:p>
        </p:txBody>
      </p:sp>
      <p:sp>
        <p:nvSpPr>
          <p:cNvPr id="2" name="Text Placeholder 1"/>
          <p:cNvSpPr>
            <a:spLocks noGrp="1"/>
          </p:cNvSpPr>
          <p:nvPr>
            <p:ph type="body" idx="1"/>
          </p:nvPr>
        </p:nvSpPr>
        <p:spPr>
          <a:xfrm>
            <a:off x="1120588" y="2017713"/>
            <a:ext cx="3680012" cy="877887"/>
          </a:xfrm>
        </p:spPr>
        <p:txBody>
          <a:bodyPr/>
          <a:lstStyle/>
          <a:p>
            <a:r>
              <a:rPr lang="en-US" dirty="0"/>
              <a:t>Olympic Games </a:t>
            </a:r>
            <a:r>
              <a:rPr lang="en-US" dirty="0" smtClean="0"/>
              <a:t>Image</a:t>
            </a:r>
            <a:endParaRPr lang="en-US" dirty="0"/>
          </a:p>
        </p:txBody>
      </p:sp>
      <p:sp>
        <p:nvSpPr>
          <p:cNvPr id="8" name="Content Placeholder 7"/>
          <p:cNvSpPr>
            <a:spLocks noGrp="1"/>
          </p:cNvSpPr>
          <p:nvPr>
            <p:ph sz="half" idx="2"/>
          </p:nvPr>
        </p:nvSpPr>
        <p:spPr/>
        <p:txBody>
          <a:bodyPr>
            <a:normAutofit/>
          </a:bodyPr>
          <a:lstStyle/>
          <a:p>
            <a:pPr>
              <a:buClr>
                <a:schemeClr val="accent3"/>
              </a:buClr>
            </a:pPr>
            <a:r>
              <a:rPr lang="en-US" sz="1400" dirty="0" smtClean="0"/>
              <a:t>“Spectacle of ceremonies” was rated the highest in all groups</a:t>
            </a:r>
          </a:p>
          <a:p>
            <a:pPr>
              <a:buClr>
                <a:schemeClr val="accent3"/>
              </a:buClr>
            </a:pPr>
            <a:r>
              <a:rPr lang="en-US" sz="1400" dirty="0" smtClean="0"/>
              <a:t>“Environmentally friendly practices of the Olympic Games” was rated the lowest across all groups</a:t>
            </a:r>
          </a:p>
          <a:p>
            <a:pPr>
              <a:buClr>
                <a:schemeClr val="accent3"/>
              </a:buClr>
            </a:pPr>
            <a:r>
              <a:rPr lang="en-US" sz="1400" dirty="0" smtClean="0"/>
              <a:t>Overall, Greece rated the highest and Brazil rated the lowest</a:t>
            </a:r>
          </a:p>
          <a:p>
            <a:pPr>
              <a:buClr>
                <a:schemeClr val="accent3"/>
              </a:buClr>
            </a:pPr>
            <a:r>
              <a:rPr lang="en-US" sz="1400" dirty="0" smtClean="0"/>
              <a:t>The </a:t>
            </a:r>
            <a:r>
              <a:rPr lang="en-US" sz="1400" dirty="0"/>
              <a:t>strength and stability of the Olympic Games image </a:t>
            </a:r>
            <a:r>
              <a:rPr lang="en-US" sz="1400" dirty="0" smtClean="0"/>
              <a:t>was </a:t>
            </a:r>
            <a:r>
              <a:rPr lang="en-US" sz="1400" dirty="0"/>
              <a:t>evident </a:t>
            </a:r>
          </a:p>
          <a:p>
            <a:pPr marL="349250" lvl="1" indent="0">
              <a:buClr>
                <a:schemeClr val="accent3"/>
              </a:buClr>
              <a:buNone/>
            </a:pPr>
            <a:endParaRPr lang="en-US" sz="1600" dirty="0" smtClean="0"/>
          </a:p>
          <a:p>
            <a:endParaRPr lang="en-US" dirty="0"/>
          </a:p>
        </p:txBody>
      </p:sp>
      <p:sp>
        <p:nvSpPr>
          <p:cNvPr id="3" name="Text Placeholder 2"/>
          <p:cNvSpPr>
            <a:spLocks noGrp="1"/>
          </p:cNvSpPr>
          <p:nvPr>
            <p:ph type="body" sz="quarter" idx="3"/>
          </p:nvPr>
        </p:nvSpPr>
        <p:spPr/>
        <p:txBody>
          <a:bodyPr/>
          <a:lstStyle/>
          <a:p>
            <a:r>
              <a:rPr lang="en-US" dirty="0" smtClean="0"/>
              <a:t>Interrelationships</a:t>
            </a:r>
            <a:endParaRPr lang="en-US" dirty="0"/>
          </a:p>
        </p:txBody>
      </p:sp>
      <p:sp>
        <p:nvSpPr>
          <p:cNvPr id="4" name="Content Placeholder 3"/>
          <p:cNvSpPr>
            <a:spLocks noGrp="1"/>
          </p:cNvSpPr>
          <p:nvPr>
            <p:ph sz="quarter" idx="4"/>
          </p:nvPr>
        </p:nvSpPr>
        <p:spPr>
          <a:xfrm>
            <a:off x="5147534" y="3065928"/>
            <a:ext cx="3566160" cy="3563472"/>
          </a:xfrm>
        </p:spPr>
        <p:txBody>
          <a:bodyPr>
            <a:normAutofit fontScale="25000" lnSpcReduction="20000"/>
          </a:bodyPr>
          <a:lstStyle/>
          <a:p>
            <a:pPr>
              <a:lnSpc>
                <a:spcPct val="120000"/>
              </a:lnSpc>
              <a:spcBef>
                <a:spcPts val="800"/>
              </a:spcBef>
              <a:buClr>
                <a:schemeClr val="accent3"/>
              </a:buClr>
            </a:pPr>
            <a:r>
              <a:rPr lang="en-US" sz="4800" dirty="0"/>
              <a:t>Positive relationship among country image, destination image, and Olympic Games image</a:t>
            </a:r>
          </a:p>
          <a:p>
            <a:pPr>
              <a:lnSpc>
                <a:spcPct val="120000"/>
              </a:lnSpc>
              <a:spcBef>
                <a:spcPts val="800"/>
              </a:spcBef>
              <a:buClr>
                <a:schemeClr val="accent3"/>
              </a:buClr>
            </a:pPr>
            <a:r>
              <a:rPr lang="en-US" sz="4800" dirty="0"/>
              <a:t>When country image is high, so is destination image and Olympic Games image, and vice </a:t>
            </a:r>
            <a:r>
              <a:rPr lang="en-US" sz="4800" dirty="0" smtClean="0"/>
              <a:t>versa</a:t>
            </a:r>
          </a:p>
          <a:p>
            <a:pPr>
              <a:lnSpc>
                <a:spcPct val="120000"/>
              </a:lnSpc>
              <a:spcBef>
                <a:spcPts val="800"/>
              </a:spcBef>
              <a:buClr>
                <a:schemeClr val="accent3"/>
              </a:buClr>
            </a:pPr>
            <a:r>
              <a:rPr lang="en-US" sz="4800" dirty="0" smtClean="0"/>
              <a:t>Olympic </a:t>
            </a:r>
            <a:r>
              <a:rPr lang="en-US" sz="4800" dirty="0"/>
              <a:t>Games image was strongest when compared to average of all countries’ country image and destination image</a:t>
            </a:r>
          </a:p>
          <a:p>
            <a:pPr>
              <a:lnSpc>
                <a:spcPct val="120000"/>
              </a:lnSpc>
              <a:spcBef>
                <a:spcPts val="800"/>
              </a:spcBef>
              <a:buClr>
                <a:schemeClr val="accent3"/>
              </a:buClr>
            </a:pPr>
            <a:r>
              <a:rPr lang="en-US" sz="4800" dirty="0"/>
              <a:t>Olympic Games image was significantly better than the country image but similar to the destination image </a:t>
            </a:r>
            <a:r>
              <a:rPr lang="en-US" sz="4800" dirty="0" smtClean="0"/>
              <a:t>of Greece </a:t>
            </a:r>
            <a:r>
              <a:rPr lang="en-US" sz="4800" dirty="0"/>
              <a:t>and Brazil</a:t>
            </a:r>
          </a:p>
          <a:p>
            <a:pPr>
              <a:lnSpc>
                <a:spcPct val="120000"/>
              </a:lnSpc>
              <a:spcBef>
                <a:spcPts val="800"/>
              </a:spcBef>
              <a:buClr>
                <a:schemeClr val="accent3"/>
              </a:buClr>
            </a:pPr>
            <a:r>
              <a:rPr lang="en-US" sz="4800" dirty="0"/>
              <a:t>England is the only destination with both country image and destination image being fit with the Olympic Games image</a:t>
            </a:r>
          </a:p>
          <a:p>
            <a:endParaRPr lang="en-US" dirty="0"/>
          </a:p>
        </p:txBody>
      </p:sp>
      <p:pic>
        <p:nvPicPr>
          <p:cNvPr id="9" name="Picture 8"/>
          <p:cNvPicPr>
            <a:picLocks noChangeAspect="1"/>
          </p:cNvPicPr>
          <p:nvPr/>
        </p:nvPicPr>
        <p:blipFill>
          <a:blip r:embed="rId2"/>
          <a:stretch>
            <a:fillRect/>
          </a:stretch>
        </p:blipFill>
        <p:spPr>
          <a:xfrm>
            <a:off x="7968202" y="1066800"/>
            <a:ext cx="976983" cy="990599"/>
          </a:xfrm>
          <a:prstGeom prst="rect">
            <a:avLst/>
          </a:prstGeom>
        </p:spPr>
      </p:pic>
    </p:spTree>
    <p:extLst>
      <p:ext uri="{BB962C8B-B14F-4D97-AF65-F5344CB8AC3E}">
        <p14:creationId xmlns:p14="http://schemas.microsoft.com/office/powerpoint/2010/main" val="347723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1564227</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Take your audience through a digital tunnel where they'll  burst through to the other side and see the information you want to present. Show them lists, charts, tables, SmartArt,  and pictures using a variety of layouts in widescreen (16X9) format. This design works well for subjects on science and technology, computers, communication, and more.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TP102895246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835483</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E41224-0370-4595-877C-23316CD80004}">
  <ds:schemaRefs>
    <ds:schemaRef ds:uri="http://purl.org/dc/dcmitype/"/>
    <ds:schemaRef ds:uri="http://schemas.microsoft.com/office/2006/documentManagement/types"/>
    <ds:schemaRef ds:uri="http://purl.org/dc/terms/"/>
    <ds:schemaRef ds:uri="http://www.w3.org/XML/1998/namespace"/>
    <ds:schemaRef ds:uri="http://purl.org/dc/elements/1.1/"/>
    <ds:schemaRef ds:uri="4873beb7-5857-4685-be1f-d57550cc96cc"/>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2CCB507-0646-4A50-A4F7-7F385079D5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28E6B-D70C-44BB-A81F-A245495F6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Perception.thmx</Template>
  <TotalTime>354</TotalTime>
  <Words>1415</Words>
  <Application>Microsoft Office PowerPoint</Application>
  <PresentationFormat>On-screen Show (4:3)</PresentationFormat>
  <Paragraphs>105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Corbel</vt:lpstr>
      <vt:lpstr>Wingdings 2</vt:lpstr>
      <vt:lpstr>Perception</vt:lpstr>
      <vt:lpstr>Interrelations Among Country Image, Destination Image, and Olympic Games Image</vt:lpstr>
      <vt:lpstr>Background of Study</vt:lpstr>
      <vt:lpstr>Conceptual Framework</vt:lpstr>
      <vt:lpstr>Literature Review</vt:lpstr>
      <vt:lpstr>Methodology:  Survey Instrument</vt:lpstr>
      <vt:lpstr>Methodology:  Sampling Frame &amp; Data Collection</vt:lpstr>
      <vt:lpstr>Results</vt:lpstr>
      <vt:lpstr>Results (cont.)</vt:lpstr>
      <vt:lpstr>Results (cont.)</vt:lpstr>
      <vt:lpstr>References</vt:lpstr>
    </vt:vector>
  </TitlesOfParts>
  <Company>Rosen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Jeannie Hahm</dc:creator>
  <cp:lastModifiedBy>Fenich, George</cp:lastModifiedBy>
  <cp:revision>57</cp:revision>
  <dcterms:created xsi:type="dcterms:W3CDTF">2016-11-14T19:34:31Z</dcterms:created>
  <dcterms:modified xsi:type="dcterms:W3CDTF">2016-11-17T18:49:11Z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